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4"/>
  </p:notesMasterIdLst>
  <p:sldIdLst>
    <p:sldId id="257" r:id="rId2"/>
    <p:sldId id="259" r:id="rId3"/>
    <p:sldId id="261" r:id="rId4"/>
    <p:sldId id="285" r:id="rId5"/>
    <p:sldId id="262" r:id="rId6"/>
    <p:sldId id="263" r:id="rId7"/>
    <p:sldId id="293" r:id="rId8"/>
    <p:sldId id="292" r:id="rId9"/>
    <p:sldId id="291" r:id="rId10"/>
    <p:sldId id="286" r:id="rId11"/>
    <p:sldId id="28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A0AD"/>
    <a:srgbClr val="F3F7F7"/>
    <a:srgbClr val="D7E5E4"/>
    <a:srgbClr val="79A8A4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4674" autoAdjust="0"/>
  </p:normalViewPr>
  <p:slideViewPr>
    <p:cSldViewPr snapToGrid="0">
      <p:cViewPr varScale="1">
        <p:scale>
          <a:sx n="37" d="100"/>
          <a:sy n="37" d="100"/>
        </p:scale>
        <p:origin x="97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7F57B-BCF3-4316-8F9A-FA07C7B814ED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9F69B6-DF85-4234-B530-451718315417}">
      <dgm:prSet/>
      <dgm:spPr/>
      <dgm:t>
        <a:bodyPr/>
        <a:lstStyle/>
        <a:p>
          <a:r>
            <a:rPr lang="en-CA" dirty="0"/>
            <a:t>Complex Developmental Behavioural Conditions (CDBC) team</a:t>
          </a:r>
        </a:p>
        <a:p>
          <a:r>
            <a:rPr lang="en-CA" dirty="0"/>
            <a:t>Diagnostic services for children with suspected neurodevelopmental conditions</a:t>
          </a:r>
          <a:endParaRPr lang="en-US" dirty="0"/>
        </a:p>
      </dgm:t>
    </dgm:pt>
    <dgm:pt modelId="{D0917F91-0853-4550-A49B-26C0E31966FB}" type="parTrans" cxnId="{7908FF73-48AE-4E4D-B2F5-26181EC31856}">
      <dgm:prSet/>
      <dgm:spPr/>
      <dgm:t>
        <a:bodyPr/>
        <a:lstStyle/>
        <a:p>
          <a:endParaRPr lang="en-US"/>
        </a:p>
      </dgm:t>
    </dgm:pt>
    <dgm:pt modelId="{349829D1-92E1-4523-A094-7752DE853A8F}" type="sibTrans" cxnId="{7908FF73-48AE-4E4D-B2F5-26181EC31856}">
      <dgm:prSet/>
      <dgm:spPr/>
      <dgm:t>
        <a:bodyPr/>
        <a:lstStyle/>
        <a:p>
          <a:endParaRPr lang="en-US"/>
        </a:p>
      </dgm:t>
    </dgm:pt>
    <dgm:pt modelId="{F2F1475D-60A6-42F0-92AB-35C86514E2CF}">
      <dgm:prSet/>
      <dgm:spPr/>
      <dgm:t>
        <a:bodyPr/>
        <a:lstStyle/>
        <a:p>
          <a:r>
            <a:rPr lang="en-CA" dirty="0"/>
            <a:t>“Listening to Families” – Quality Improvement Initiative</a:t>
          </a:r>
        </a:p>
      </dgm:t>
    </dgm:pt>
    <dgm:pt modelId="{62EA2C9A-A524-48C2-8247-CAD4C34481D9}" type="parTrans" cxnId="{1BA611BF-7713-4399-BE03-B5EC697CB7E3}">
      <dgm:prSet/>
      <dgm:spPr/>
      <dgm:t>
        <a:bodyPr/>
        <a:lstStyle/>
        <a:p>
          <a:endParaRPr lang="en-US"/>
        </a:p>
      </dgm:t>
    </dgm:pt>
    <dgm:pt modelId="{17A01C56-E1E8-4272-BAE0-DE04B922DF33}" type="sibTrans" cxnId="{1BA611BF-7713-4399-BE03-B5EC697CB7E3}">
      <dgm:prSet/>
      <dgm:spPr/>
      <dgm:t>
        <a:bodyPr/>
        <a:lstStyle/>
        <a:p>
          <a:endParaRPr lang="en-US"/>
        </a:p>
      </dgm:t>
    </dgm:pt>
    <dgm:pt modelId="{EB956E70-BF29-4AEC-A4F2-03317133E1AE}">
      <dgm:prSet/>
      <dgm:spPr/>
      <dgm:t>
        <a:bodyPr/>
        <a:lstStyle/>
        <a:p>
          <a:r>
            <a:rPr lang="en-CA" dirty="0"/>
            <a:t>Navigators Improving Transitions (KNIT)  </a:t>
          </a:r>
        </a:p>
        <a:p>
          <a:r>
            <a:rPr lang="en-CA" dirty="0"/>
            <a:t>Improving coordination of care for families affected by neurodevelopmental conditions within the province-wide health service system.</a:t>
          </a:r>
          <a:endParaRPr lang="en-US" dirty="0"/>
        </a:p>
      </dgm:t>
    </dgm:pt>
    <dgm:pt modelId="{4B624265-049A-4C25-B7C3-422CB90478AF}" type="parTrans" cxnId="{2ED20944-9496-483C-80FF-6CFDDB9C043B}">
      <dgm:prSet/>
      <dgm:spPr/>
      <dgm:t>
        <a:bodyPr/>
        <a:lstStyle/>
        <a:p>
          <a:endParaRPr lang="en-US"/>
        </a:p>
      </dgm:t>
    </dgm:pt>
    <dgm:pt modelId="{ABE34004-3FEE-45DE-AF15-BF1049C1BAEE}" type="sibTrans" cxnId="{2ED20944-9496-483C-80FF-6CFDDB9C043B}">
      <dgm:prSet/>
      <dgm:spPr/>
      <dgm:t>
        <a:bodyPr/>
        <a:lstStyle/>
        <a:p>
          <a:endParaRPr lang="en-US"/>
        </a:p>
      </dgm:t>
    </dgm:pt>
    <dgm:pt modelId="{DE1CF22E-3FA5-494A-AFA0-A69865C7216C}" type="pres">
      <dgm:prSet presAssocID="{9567F57B-BCF3-4316-8F9A-FA07C7B814ED}" presName="linearFlow" presStyleCnt="0">
        <dgm:presLayoutVars>
          <dgm:dir/>
          <dgm:resizeHandles val="exact"/>
        </dgm:presLayoutVars>
      </dgm:prSet>
      <dgm:spPr/>
    </dgm:pt>
    <dgm:pt modelId="{FA6BF5DA-E25D-4ED4-9694-BF862A149EF8}" type="pres">
      <dgm:prSet presAssocID="{2A9F69B6-DF85-4234-B530-451718315417}" presName="composite" presStyleCnt="0"/>
      <dgm:spPr/>
    </dgm:pt>
    <dgm:pt modelId="{334DE0E0-1253-4BF1-9E94-4A45CEF1EDD8}" type="pres">
      <dgm:prSet presAssocID="{2A9F69B6-DF85-4234-B530-45171831541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3E40D0E-DF14-452C-A862-AA1DA51DA0E2}" type="pres">
      <dgm:prSet presAssocID="{2A9F69B6-DF85-4234-B530-451718315417}" presName="txShp" presStyleLbl="node1" presStyleIdx="0" presStyleCnt="3">
        <dgm:presLayoutVars>
          <dgm:bulletEnabled val="1"/>
        </dgm:presLayoutVars>
      </dgm:prSet>
      <dgm:spPr/>
    </dgm:pt>
    <dgm:pt modelId="{D82760B3-A99E-42F9-B65C-B4E23AB20B9A}" type="pres">
      <dgm:prSet presAssocID="{349829D1-92E1-4523-A094-7752DE853A8F}" presName="spacing" presStyleCnt="0"/>
      <dgm:spPr/>
    </dgm:pt>
    <dgm:pt modelId="{C620ABD8-DFEC-4386-BAEE-5F906051428E}" type="pres">
      <dgm:prSet presAssocID="{F2F1475D-60A6-42F0-92AB-35C86514E2CF}" presName="composite" presStyleCnt="0"/>
      <dgm:spPr/>
    </dgm:pt>
    <dgm:pt modelId="{6B2A361E-6B56-4A2B-9E3C-B303B5082DDB}" type="pres">
      <dgm:prSet presAssocID="{F2F1475D-60A6-42F0-92AB-35C86514E2CF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"/>
        </a:ext>
      </dgm:extLst>
    </dgm:pt>
    <dgm:pt modelId="{A10C4EA0-A0CE-4584-8CF5-D404BB18FD1D}" type="pres">
      <dgm:prSet presAssocID="{F2F1475D-60A6-42F0-92AB-35C86514E2CF}" presName="txShp" presStyleLbl="node1" presStyleIdx="1" presStyleCnt="3">
        <dgm:presLayoutVars>
          <dgm:bulletEnabled val="1"/>
        </dgm:presLayoutVars>
      </dgm:prSet>
      <dgm:spPr/>
    </dgm:pt>
    <dgm:pt modelId="{0CACA983-10FD-48A8-AE2B-D4C122B80201}" type="pres">
      <dgm:prSet presAssocID="{17A01C56-E1E8-4272-BAE0-DE04B922DF33}" presName="spacing" presStyleCnt="0"/>
      <dgm:spPr/>
    </dgm:pt>
    <dgm:pt modelId="{28D5AA9E-BA77-4692-A4CE-04C95CEB9483}" type="pres">
      <dgm:prSet presAssocID="{EB956E70-BF29-4AEC-A4F2-03317133E1AE}" presName="composite" presStyleCnt="0"/>
      <dgm:spPr/>
    </dgm:pt>
    <dgm:pt modelId="{0807067D-7B11-47AA-9AC2-6E5B3E057255}" type="pres">
      <dgm:prSet presAssocID="{EB956E70-BF29-4AEC-A4F2-03317133E1AE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A63762F-F499-47B6-B9D6-1F5419898A0A}" type="pres">
      <dgm:prSet presAssocID="{EB956E70-BF29-4AEC-A4F2-03317133E1AE}" presName="txShp" presStyleLbl="node1" presStyleIdx="2" presStyleCnt="3">
        <dgm:presLayoutVars>
          <dgm:bulletEnabled val="1"/>
        </dgm:presLayoutVars>
      </dgm:prSet>
      <dgm:spPr/>
    </dgm:pt>
  </dgm:ptLst>
  <dgm:cxnLst>
    <dgm:cxn modelId="{3EC60F13-0964-4AE3-92E2-E0DBA867A96C}" type="presOf" srcId="{2A9F69B6-DF85-4234-B530-451718315417}" destId="{83E40D0E-DF14-452C-A862-AA1DA51DA0E2}" srcOrd="0" destOrd="0" presId="urn:microsoft.com/office/officeart/2005/8/layout/vList3"/>
    <dgm:cxn modelId="{2ED20944-9496-483C-80FF-6CFDDB9C043B}" srcId="{9567F57B-BCF3-4316-8F9A-FA07C7B814ED}" destId="{EB956E70-BF29-4AEC-A4F2-03317133E1AE}" srcOrd="2" destOrd="0" parTransId="{4B624265-049A-4C25-B7C3-422CB90478AF}" sibTransId="{ABE34004-3FEE-45DE-AF15-BF1049C1BAEE}"/>
    <dgm:cxn modelId="{7908FF73-48AE-4E4D-B2F5-26181EC31856}" srcId="{9567F57B-BCF3-4316-8F9A-FA07C7B814ED}" destId="{2A9F69B6-DF85-4234-B530-451718315417}" srcOrd="0" destOrd="0" parTransId="{D0917F91-0853-4550-A49B-26C0E31966FB}" sibTransId="{349829D1-92E1-4523-A094-7752DE853A8F}"/>
    <dgm:cxn modelId="{1BA611BF-7713-4399-BE03-B5EC697CB7E3}" srcId="{9567F57B-BCF3-4316-8F9A-FA07C7B814ED}" destId="{F2F1475D-60A6-42F0-92AB-35C86514E2CF}" srcOrd="1" destOrd="0" parTransId="{62EA2C9A-A524-48C2-8247-CAD4C34481D9}" sibTransId="{17A01C56-E1E8-4272-BAE0-DE04B922DF33}"/>
    <dgm:cxn modelId="{D840F8CB-643E-417A-8E1F-441043B1F2FF}" type="presOf" srcId="{EB956E70-BF29-4AEC-A4F2-03317133E1AE}" destId="{4A63762F-F499-47B6-B9D6-1F5419898A0A}" srcOrd="0" destOrd="0" presId="urn:microsoft.com/office/officeart/2005/8/layout/vList3"/>
    <dgm:cxn modelId="{1B195ECD-5184-4F55-80B2-51012D1AF5ED}" type="presOf" srcId="{F2F1475D-60A6-42F0-92AB-35C86514E2CF}" destId="{A10C4EA0-A0CE-4584-8CF5-D404BB18FD1D}" srcOrd="0" destOrd="0" presId="urn:microsoft.com/office/officeart/2005/8/layout/vList3"/>
    <dgm:cxn modelId="{1BE5FFD0-A106-42DE-A594-94BDE3877746}" type="presOf" srcId="{9567F57B-BCF3-4316-8F9A-FA07C7B814ED}" destId="{DE1CF22E-3FA5-494A-AFA0-A69865C7216C}" srcOrd="0" destOrd="0" presId="urn:microsoft.com/office/officeart/2005/8/layout/vList3"/>
    <dgm:cxn modelId="{A888E54D-5C78-4975-BC98-23E1D4E18CD2}" type="presParOf" srcId="{DE1CF22E-3FA5-494A-AFA0-A69865C7216C}" destId="{FA6BF5DA-E25D-4ED4-9694-BF862A149EF8}" srcOrd="0" destOrd="0" presId="urn:microsoft.com/office/officeart/2005/8/layout/vList3"/>
    <dgm:cxn modelId="{96B001EC-1192-46B6-A01A-2154C6E98FF5}" type="presParOf" srcId="{FA6BF5DA-E25D-4ED4-9694-BF862A149EF8}" destId="{334DE0E0-1253-4BF1-9E94-4A45CEF1EDD8}" srcOrd="0" destOrd="0" presId="urn:microsoft.com/office/officeart/2005/8/layout/vList3"/>
    <dgm:cxn modelId="{EF707738-B5C4-488D-A502-5EE1FDFE38C7}" type="presParOf" srcId="{FA6BF5DA-E25D-4ED4-9694-BF862A149EF8}" destId="{83E40D0E-DF14-452C-A862-AA1DA51DA0E2}" srcOrd="1" destOrd="0" presId="urn:microsoft.com/office/officeart/2005/8/layout/vList3"/>
    <dgm:cxn modelId="{EE620E76-3F02-4A80-9E80-98C691545369}" type="presParOf" srcId="{DE1CF22E-3FA5-494A-AFA0-A69865C7216C}" destId="{D82760B3-A99E-42F9-B65C-B4E23AB20B9A}" srcOrd="1" destOrd="0" presId="urn:microsoft.com/office/officeart/2005/8/layout/vList3"/>
    <dgm:cxn modelId="{34FB3DB2-3DC6-4324-8D1F-C062E7BDABD1}" type="presParOf" srcId="{DE1CF22E-3FA5-494A-AFA0-A69865C7216C}" destId="{C620ABD8-DFEC-4386-BAEE-5F906051428E}" srcOrd="2" destOrd="0" presId="urn:microsoft.com/office/officeart/2005/8/layout/vList3"/>
    <dgm:cxn modelId="{B525136F-E206-4E81-963B-2A66B8A580E8}" type="presParOf" srcId="{C620ABD8-DFEC-4386-BAEE-5F906051428E}" destId="{6B2A361E-6B56-4A2B-9E3C-B303B5082DDB}" srcOrd="0" destOrd="0" presId="urn:microsoft.com/office/officeart/2005/8/layout/vList3"/>
    <dgm:cxn modelId="{3A5F1832-D917-4CB4-ABC1-5E472BD7928E}" type="presParOf" srcId="{C620ABD8-DFEC-4386-BAEE-5F906051428E}" destId="{A10C4EA0-A0CE-4584-8CF5-D404BB18FD1D}" srcOrd="1" destOrd="0" presId="urn:microsoft.com/office/officeart/2005/8/layout/vList3"/>
    <dgm:cxn modelId="{E9804F6F-F16B-471C-BFB7-0A5C2309BCBE}" type="presParOf" srcId="{DE1CF22E-3FA5-494A-AFA0-A69865C7216C}" destId="{0CACA983-10FD-48A8-AE2B-D4C122B80201}" srcOrd="3" destOrd="0" presId="urn:microsoft.com/office/officeart/2005/8/layout/vList3"/>
    <dgm:cxn modelId="{8BBF5C90-477A-4006-9675-3FA149836C7C}" type="presParOf" srcId="{DE1CF22E-3FA5-494A-AFA0-A69865C7216C}" destId="{28D5AA9E-BA77-4692-A4CE-04C95CEB9483}" srcOrd="4" destOrd="0" presId="urn:microsoft.com/office/officeart/2005/8/layout/vList3"/>
    <dgm:cxn modelId="{0BBC4253-11BB-4DCC-BDC4-3EEB845DA6EF}" type="presParOf" srcId="{28D5AA9E-BA77-4692-A4CE-04C95CEB9483}" destId="{0807067D-7B11-47AA-9AC2-6E5B3E057255}" srcOrd="0" destOrd="0" presId="urn:microsoft.com/office/officeart/2005/8/layout/vList3"/>
    <dgm:cxn modelId="{4ECF5061-95B8-4FBF-9CF5-925D4E13B1F2}" type="presParOf" srcId="{28D5AA9E-BA77-4692-A4CE-04C95CEB9483}" destId="{4A63762F-F499-47B6-B9D6-1F5419898A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1862C-8B2C-4D38-A91A-9C458594AB5B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06C425-7C1F-4D74-A2F3-5F241B0071CB}">
      <dgm:prSet custT="1"/>
      <dgm:spPr/>
      <dgm:t>
        <a:bodyPr/>
        <a:lstStyle/>
        <a:p>
          <a:r>
            <a:rPr lang="en-CA" sz="3500" dirty="0"/>
            <a:t>Population</a:t>
          </a:r>
          <a:br>
            <a:rPr lang="en-CA" sz="3500" dirty="0"/>
          </a:br>
          <a:endParaRPr lang="en-US" sz="3500" dirty="0"/>
        </a:p>
      </dgm:t>
    </dgm:pt>
    <dgm:pt modelId="{2492C3DD-AAF3-4A6C-9A81-D76640D7A8FA}" type="parTrans" cxnId="{49946F0D-404B-4DFD-8F93-78B681C87706}">
      <dgm:prSet/>
      <dgm:spPr/>
      <dgm:t>
        <a:bodyPr/>
        <a:lstStyle/>
        <a:p>
          <a:endParaRPr lang="en-US"/>
        </a:p>
      </dgm:t>
    </dgm:pt>
    <dgm:pt modelId="{D5BA1E5B-7BCF-440C-9FA2-CEC9C21E5C21}" type="sibTrans" cxnId="{49946F0D-404B-4DFD-8F93-78B681C87706}">
      <dgm:prSet/>
      <dgm:spPr/>
      <dgm:t>
        <a:bodyPr/>
        <a:lstStyle/>
        <a:p>
          <a:endParaRPr lang="en-US"/>
        </a:p>
      </dgm:t>
    </dgm:pt>
    <dgm:pt modelId="{90F6CC8B-871F-4F2B-AB16-ABAE71DB46EE}">
      <dgm:prSet custT="1"/>
      <dgm:spPr/>
      <dgm:t>
        <a:bodyPr/>
        <a:lstStyle/>
        <a:p>
          <a:r>
            <a:rPr lang="en-CA" sz="2000" dirty="0"/>
            <a:t>Legal guardians of children assessed by CDBC team</a:t>
          </a:r>
          <a:endParaRPr lang="en-US" sz="2000" dirty="0"/>
        </a:p>
      </dgm:t>
    </dgm:pt>
    <dgm:pt modelId="{5392E4AA-9AB2-4612-94A6-7C9C19EF87C7}" type="parTrans" cxnId="{CDF0D596-8BD7-4DA5-91D7-BB17FA6DBDF8}">
      <dgm:prSet/>
      <dgm:spPr/>
      <dgm:t>
        <a:bodyPr/>
        <a:lstStyle/>
        <a:p>
          <a:endParaRPr lang="en-US"/>
        </a:p>
      </dgm:t>
    </dgm:pt>
    <dgm:pt modelId="{8EC6302A-AA8D-40B1-98AA-CAFB1A7B0679}" type="sibTrans" cxnId="{CDF0D596-8BD7-4DA5-91D7-BB17FA6DBDF8}">
      <dgm:prSet/>
      <dgm:spPr/>
      <dgm:t>
        <a:bodyPr/>
        <a:lstStyle/>
        <a:p>
          <a:endParaRPr lang="en-US"/>
        </a:p>
      </dgm:t>
    </dgm:pt>
    <dgm:pt modelId="{30B3D76B-8B33-44D6-92A4-F0A12683484F}">
      <dgm:prSet custT="1"/>
      <dgm:spPr/>
      <dgm:t>
        <a:bodyPr/>
        <a:lstStyle/>
        <a:p>
          <a:r>
            <a:rPr lang="en-CA" sz="2000" dirty="0"/>
            <a:t> March 2017-April 2018</a:t>
          </a:r>
          <a:endParaRPr lang="en-US" sz="2000" dirty="0"/>
        </a:p>
      </dgm:t>
    </dgm:pt>
    <dgm:pt modelId="{B90E7350-80E3-41E2-9FD7-41626BBB1F61}" type="parTrans" cxnId="{44C5ECD9-529F-409A-89A7-52DA2CEB19F8}">
      <dgm:prSet/>
      <dgm:spPr/>
      <dgm:t>
        <a:bodyPr/>
        <a:lstStyle/>
        <a:p>
          <a:endParaRPr lang="en-US"/>
        </a:p>
      </dgm:t>
    </dgm:pt>
    <dgm:pt modelId="{5ED403DD-9AEA-4088-B708-914FC7159170}" type="sibTrans" cxnId="{44C5ECD9-529F-409A-89A7-52DA2CEB19F8}">
      <dgm:prSet/>
      <dgm:spPr/>
      <dgm:t>
        <a:bodyPr/>
        <a:lstStyle/>
        <a:p>
          <a:endParaRPr lang="en-US"/>
        </a:p>
      </dgm:t>
    </dgm:pt>
    <dgm:pt modelId="{295EF3B9-38BB-41E9-ADC3-EFC112362720}">
      <dgm:prSet custT="1"/>
      <dgm:spPr/>
      <dgm:t>
        <a:bodyPr/>
        <a:lstStyle/>
        <a:p>
          <a:r>
            <a:rPr lang="en-CA" sz="2000" dirty="0"/>
            <a:t>FASD without intellectual disability</a:t>
          </a:r>
          <a:br>
            <a:rPr lang="en-CA" sz="1100" dirty="0"/>
          </a:br>
          <a:r>
            <a:rPr lang="en-CA" sz="1100" dirty="0"/>
            <a:t> </a:t>
          </a:r>
          <a:endParaRPr lang="en-US" sz="1100" dirty="0"/>
        </a:p>
      </dgm:t>
    </dgm:pt>
    <dgm:pt modelId="{6399F88A-1F63-45C3-9196-8D97C0A01B53}" type="parTrans" cxnId="{E4841644-1BF8-4C8F-864E-E7EA39481AC3}">
      <dgm:prSet/>
      <dgm:spPr/>
      <dgm:t>
        <a:bodyPr/>
        <a:lstStyle/>
        <a:p>
          <a:endParaRPr lang="en-US"/>
        </a:p>
      </dgm:t>
    </dgm:pt>
    <dgm:pt modelId="{6F097456-912A-401B-ABA1-C4F4CD7D1A73}" type="sibTrans" cxnId="{E4841644-1BF8-4C8F-864E-E7EA39481AC3}">
      <dgm:prSet/>
      <dgm:spPr/>
      <dgm:t>
        <a:bodyPr/>
        <a:lstStyle/>
        <a:p>
          <a:endParaRPr lang="en-US"/>
        </a:p>
      </dgm:t>
    </dgm:pt>
    <dgm:pt modelId="{6F7A0618-25C9-4427-85E5-6EF65074679C}">
      <dgm:prSet/>
      <dgm:spPr/>
      <dgm:t>
        <a:bodyPr/>
        <a:lstStyle/>
        <a:p>
          <a:r>
            <a:rPr lang="en-CA" dirty="0"/>
            <a:t>Data Collection</a:t>
          </a:r>
          <a:br>
            <a:rPr lang="en-CA" dirty="0"/>
          </a:br>
          <a:endParaRPr lang="en-US" dirty="0"/>
        </a:p>
      </dgm:t>
    </dgm:pt>
    <dgm:pt modelId="{F3C07C4A-6155-47EC-BC91-CC3236DC8CBF}" type="parTrans" cxnId="{FCACF2E8-B451-4CA4-A8B1-EB4025DD75D3}">
      <dgm:prSet/>
      <dgm:spPr/>
      <dgm:t>
        <a:bodyPr/>
        <a:lstStyle/>
        <a:p>
          <a:endParaRPr lang="en-US"/>
        </a:p>
      </dgm:t>
    </dgm:pt>
    <dgm:pt modelId="{6EBB15EA-82F2-4632-95D8-ED226E5CCA7B}" type="sibTrans" cxnId="{FCACF2E8-B451-4CA4-A8B1-EB4025DD75D3}">
      <dgm:prSet/>
      <dgm:spPr/>
      <dgm:t>
        <a:bodyPr/>
        <a:lstStyle/>
        <a:p>
          <a:endParaRPr lang="en-US"/>
        </a:p>
      </dgm:t>
    </dgm:pt>
    <dgm:pt modelId="{FD9D5B23-41B4-448A-AD22-D3AFFD71691F}">
      <dgm:prSet custT="1"/>
      <dgm:spPr/>
      <dgm:t>
        <a:bodyPr/>
        <a:lstStyle/>
        <a:p>
          <a:r>
            <a:rPr lang="en-CA" sz="2000" dirty="0"/>
            <a:t>15 Semi-structured interviews via telephone</a:t>
          </a:r>
          <a:endParaRPr lang="en-US" sz="2000" dirty="0"/>
        </a:p>
      </dgm:t>
    </dgm:pt>
    <dgm:pt modelId="{02674E5E-3745-4981-871D-31D84AF4A9D3}" type="parTrans" cxnId="{C03E79F9-34F3-48CB-B675-125090EE2DFE}">
      <dgm:prSet/>
      <dgm:spPr/>
      <dgm:t>
        <a:bodyPr/>
        <a:lstStyle/>
        <a:p>
          <a:endParaRPr lang="en-US"/>
        </a:p>
      </dgm:t>
    </dgm:pt>
    <dgm:pt modelId="{0B89DB10-5D04-4907-9FBA-1679FF8BE3D0}" type="sibTrans" cxnId="{C03E79F9-34F3-48CB-B675-125090EE2DFE}">
      <dgm:prSet/>
      <dgm:spPr/>
      <dgm:t>
        <a:bodyPr/>
        <a:lstStyle/>
        <a:p>
          <a:endParaRPr lang="en-US"/>
        </a:p>
      </dgm:t>
    </dgm:pt>
    <dgm:pt modelId="{8694E284-C900-4097-B730-57DD43039668}">
      <dgm:prSet custT="1"/>
      <dgm:spPr/>
      <dgm:t>
        <a:bodyPr/>
        <a:lstStyle/>
        <a:p>
          <a:r>
            <a:rPr lang="en-CA" sz="2000" dirty="0"/>
            <a:t>Transcribed concurrently</a:t>
          </a:r>
          <a:endParaRPr lang="en-US" sz="2000" dirty="0"/>
        </a:p>
      </dgm:t>
    </dgm:pt>
    <dgm:pt modelId="{441382BD-D268-422A-869C-B234109344A1}" type="parTrans" cxnId="{8D053006-6B0C-4A62-B8C8-3C407476AB26}">
      <dgm:prSet/>
      <dgm:spPr/>
      <dgm:t>
        <a:bodyPr/>
        <a:lstStyle/>
        <a:p>
          <a:endParaRPr lang="en-US"/>
        </a:p>
      </dgm:t>
    </dgm:pt>
    <dgm:pt modelId="{F5A30E96-C9E0-4655-9DB1-FEE4FAD40081}" type="sibTrans" cxnId="{8D053006-6B0C-4A62-B8C8-3C407476AB26}">
      <dgm:prSet/>
      <dgm:spPr/>
      <dgm:t>
        <a:bodyPr/>
        <a:lstStyle/>
        <a:p>
          <a:endParaRPr lang="en-US"/>
        </a:p>
      </dgm:t>
    </dgm:pt>
    <dgm:pt modelId="{48E4C742-34EB-4602-BF59-904A35EE8389}">
      <dgm:prSet custT="1"/>
      <dgm:spPr/>
      <dgm:t>
        <a:bodyPr/>
        <a:lstStyle/>
        <a:p>
          <a:r>
            <a:rPr lang="en-CA" sz="2000" dirty="0"/>
            <a:t>Interview questions refined iteratively </a:t>
          </a:r>
          <a:br>
            <a:rPr lang="en-CA" sz="2000" dirty="0"/>
          </a:br>
          <a:endParaRPr lang="en-US" sz="2000" dirty="0"/>
        </a:p>
      </dgm:t>
    </dgm:pt>
    <dgm:pt modelId="{54D44B62-B5EC-47C6-9F9C-FA70686E0EDE}" type="parTrans" cxnId="{1FE93C43-4352-448A-886F-15DA231F2990}">
      <dgm:prSet/>
      <dgm:spPr/>
      <dgm:t>
        <a:bodyPr/>
        <a:lstStyle/>
        <a:p>
          <a:endParaRPr lang="en-US"/>
        </a:p>
      </dgm:t>
    </dgm:pt>
    <dgm:pt modelId="{AB3A7DD2-E76F-46AD-8D30-D06836BFFC09}" type="sibTrans" cxnId="{1FE93C43-4352-448A-886F-15DA231F2990}">
      <dgm:prSet/>
      <dgm:spPr/>
      <dgm:t>
        <a:bodyPr/>
        <a:lstStyle/>
        <a:p>
          <a:endParaRPr lang="en-US"/>
        </a:p>
      </dgm:t>
    </dgm:pt>
    <dgm:pt modelId="{761B7740-3B03-489C-999B-166B5693E28A}">
      <dgm:prSet/>
      <dgm:spPr/>
      <dgm:t>
        <a:bodyPr/>
        <a:lstStyle/>
        <a:p>
          <a:r>
            <a:rPr lang="en-CA" dirty="0"/>
            <a:t>Data Analysis</a:t>
          </a:r>
          <a:br>
            <a:rPr lang="en-CA" dirty="0"/>
          </a:br>
          <a:endParaRPr lang="en-US" dirty="0"/>
        </a:p>
      </dgm:t>
    </dgm:pt>
    <dgm:pt modelId="{BB98EE0B-5692-475D-9264-3EB91A61CA51}" type="parTrans" cxnId="{4FC6B4AD-166F-4E58-985A-961C72CCE61C}">
      <dgm:prSet/>
      <dgm:spPr/>
      <dgm:t>
        <a:bodyPr/>
        <a:lstStyle/>
        <a:p>
          <a:endParaRPr lang="en-US"/>
        </a:p>
      </dgm:t>
    </dgm:pt>
    <dgm:pt modelId="{4A12C64C-1792-42F7-89A2-0AB6A494C3C8}" type="sibTrans" cxnId="{4FC6B4AD-166F-4E58-985A-961C72CCE61C}">
      <dgm:prSet/>
      <dgm:spPr/>
      <dgm:t>
        <a:bodyPr/>
        <a:lstStyle/>
        <a:p>
          <a:endParaRPr lang="en-US"/>
        </a:p>
      </dgm:t>
    </dgm:pt>
    <dgm:pt modelId="{BB38362A-931E-479A-9B0C-7F23CA107C3A}">
      <dgm:prSet/>
      <dgm:spPr/>
      <dgm:t>
        <a:bodyPr/>
        <a:lstStyle/>
        <a:p>
          <a:r>
            <a:rPr lang="en-CA" dirty="0"/>
            <a:t>Qualitative data were coded and analyzed using thematic analysis </a:t>
          </a:r>
          <a:endParaRPr lang="en-US" dirty="0"/>
        </a:p>
      </dgm:t>
    </dgm:pt>
    <dgm:pt modelId="{65078985-5627-475C-8662-3684A96CDF7E}" type="parTrans" cxnId="{0D5C0D4A-EA61-4FA6-BF10-412E582A415A}">
      <dgm:prSet/>
      <dgm:spPr/>
      <dgm:t>
        <a:bodyPr/>
        <a:lstStyle/>
        <a:p>
          <a:endParaRPr lang="en-US"/>
        </a:p>
      </dgm:t>
    </dgm:pt>
    <dgm:pt modelId="{C8DAF1B3-2FC0-41E3-BD5B-BE2B1DB34168}" type="sibTrans" cxnId="{0D5C0D4A-EA61-4FA6-BF10-412E582A415A}">
      <dgm:prSet/>
      <dgm:spPr/>
      <dgm:t>
        <a:bodyPr/>
        <a:lstStyle/>
        <a:p>
          <a:endParaRPr lang="en-US"/>
        </a:p>
      </dgm:t>
    </dgm:pt>
    <dgm:pt modelId="{4D8E37B4-6EF9-4A04-A033-329752F90C95}">
      <dgm:prSet custT="1"/>
      <dgm:spPr/>
      <dgm:t>
        <a:bodyPr/>
        <a:lstStyle/>
        <a:p>
          <a:r>
            <a:rPr lang="en-CA" sz="2000" dirty="0"/>
            <a:t>Descriptive analysis of the proportion of CDAS recommendations families were able to implement</a:t>
          </a:r>
          <a:endParaRPr lang="en-US" sz="2000" dirty="0"/>
        </a:p>
      </dgm:t>
    </dgm:pt>
    <dgm:pt modelId="{C7342C69-8473-43E7-8BD7-392323182457}" type="parTrans" cxnId="{A7EAA137-03FA-4CD4-AB1E-8A8A1994D0BA}">
      <dgm:prSet/>
      <dgm:spPr/>
      <dgm:t>
        <a:bodyPr/>
        <a:lstStyle/>
        <a:p>
          <a:endParaRPr lang="en-US"/>
        </a:p>
      </dgm:t>
    </dgm:pt>
    <dgm:pt modelId="{CBEBA188-5F94-451F-B672-817EC5135230}" type="sibTrans" cxnId="{A7EAA137-03FA-4CD4-AB1E-8A8A1994D0BA}">
      <dgm:prSet/>
      <dgm:spPr/>
      <dgm:t>
        <a:bodyPr/>
        <a:lstStyle/>
        <a:p>
          <a:endParaRPr lang="en-US"/>
        </a:p>
      </dgm:t>
    </dgm:pt>
    <dgm:pt modelId="{D43E9AED-C3E1-4479-BD42-5E0148DABCF0}" type="pres">
      <dgm:prSet presAssocID="{1841862C-8B2C-4D38-A91A-9C458594AB5B}" presName="theList" presStyleCnt="0">
        <dgm:presLayoutVars>
          <dgm:dir/>
          <dgm:animLvl val="lvl"/>
          <dgm:resizeHandles val="exact"/>
        </dgm:presLayoutVars>
      </dgm:prSet>
      <dgm:spPr/>
    </dgm:pt>
    <dgm:pt modelId="{B8CE6394-3903-4CBF-B05A-E3ABC5055B2F}" type="pres">
      <dgm:prSet presAssocID="{AF06C425-7C1F-4D74-A2F3-5F241B0071CB}" presName="compNode" presStyleCnt="0"/>
      <dgm:spPr/>
    </dgm:pt>
    <dgm:pt modelId="{A0190ACD-8DB8-4085-A86F-9246BAA1C249}" type="pres">
      <dgm:prSet presAssocID="{AF06C425-7C1F-4D74-A2F3-5F241B0071CB}" presName="aNode" presStyleLbl="bgShp" presStyleIdx="0" presStyleCnt="3"/>
      <dgm:spPr/>
    </dgm:pt>
    <dgm:pt modelId="{27F574D5-0DBD-4047-B2F3-55F7FB32DBAB}" type="pres">
      <dgm:prSet presAssocID="{AF06C425-7C1F-4D74-A2F3-5F241B0071CB}" presName="textNode" presStyleLbl="bgShp" presStyleIdx="0" presStyleCnt="3"/>
      <dgm:spPr/>
    </dgm:pt>
    <dgm:pt modelId="{F282B202-87AA-4D01-9BE7-11F32FABFF09}" type="pres">
      <dgm:prSet presAssocID="{AF06C425-7C1F-4D74-A2F3-5F241B0071CB}" presName="compChildNode" presStyleCnt="0"/>
      <dgm:spPr/>
    </dgm:pt>
    <dgm:pt modelId="{B69C1C1F-14A8-4E66-BFA7-C5487C71E903}" type="pres">
      <dgm:prSet presAssocID="{AF06C425-7C1F-4D74-A2F3-5F241B0071CB}" presName="theInnerList" presStyleCnt="0"/>
      <dgm:spPr/>
    </dgm:pt>
    <dgm:pt modelId="{63597FB9-2917-4DEE-93A3-ABFB845EE778}" type="pres">
      <dgm:prSet presAssocID="{90F6CC8B-871F-4F2B-AB16-ABAE71DB46EE}" presName="childNode" presStyleLbl="node1" presStyleIdx="0" presStyleCnt="8">
        <dgm:presLayoutVars>
          <dgm:bulletEnabled val="1"/>
        </dgm:presLayoutVars>
      </dgm:prSet>
      <dgm:spPr/>
    </dgm:pt>
    <dgm:pt modelId="{08C3C857-21E7-4562-AD73-2E806368E4DB}" type="pres">
      <dgm:prSet presAssocID="{90F6CC8B-871F-4F2B-AB16-ABAE71DB46EE}" presName="aSpace2" presStyleCnt="0"/>
      <dgm:spPr/>
    </dgm:pt>
    <dgm:pt modelId="{7FE2F9C1-2B93-4B23-8A90-447A2BC31316}" type="pres">
      <dgm:prSet presAssocID="{30B3D76B-8B33-44D6-92A4-F0A12683484F}" presName="childNode" presStyleLbl="node1" presStyleIdx="1" presStyleCnt="8">
        <dgm:presLayoutVars>
          <dgm:bulletEnabled val="1"/>
        </dgm:presLayoutVars>
      </dgm:prSet>
      <dgm:spPr/>
    </dgm:pt>
    <dgm:pt modelId="{AC9B699F-C514-420E-94CE-3DA1E2A4A15E}" type="pres">
      <dgm:prSet presAssocID="{30B3D76B-8B33-44D6-92A4-F0A12683484F}" presName="aSpace2" presStyleCnt="0"/>
      <dgm:spPr/>
    </dgm:pt>
    <dgm:pt modelId="{0241B79A-64ED-428B-B76A-9233CC0369BA}" type="pres">
      <dgm:prSet presAssocID="{295EF3B9-38BB-41E9-ADC3-EFC112362720}" presName="childNode" presStyleLbl="node1" presStyleIdx="2" presStyleCnt="8">
        <dgm:presLayoutVars>
          <dgm:bulletEnabled val="1"/>
        </dgm:presLayoutVars>
      </dgm:prSet>
      <dgm:spPr/>
    </dgm:pt>
    <dgm:pt modelId="{558D347D-1FE0-4068-B032-4A053FC0C3F6}" type="pres">
      <dgm:prSet presAssocID="{AF06C425-7C1F-4D74-A2F3-5F241B0071CB}" presName="aSpace" presStyleCnt="0"/>
      <dgm:spPr/>
    </dgm:pt>
    <dgm:pt modelId="{B0A5E604-B678-4ACA-9206-BE60611817FC}" type="pres">
      <dgm:prSet presAssocID="{6F7A0618-25C9-4427-85E5-6EF65074679C}" presName="compNode" presStyleCnt="0"/>
      <dgm:spPr/>
    </dgm:pt>
    <dgm:pt modelId="{DA13E3E4-1C07-4E76-843A-BEC4B07966CA}" type="pres">
      <dgm:prSet presAssocID="{6F7A0618-25C9-4427-85E5-6EF65074679C}" presName="aNode" presStyleLbl="bgShp" presStyleIdx="1" presStyleCnt="3"/>
      <dgm:spPr/>
    </dgm:pt>
    <dgm:pt modelId="{3D37D16D-3574-43FD-B92E-CB201D3F880B}" type="pres">
      <dgm:prSet presAssocID="{6F7A0618-25C9-4427-85E5-6EF65074679C}" presName="textNode" presStyleLbl="bgShp" presStyleIdx="1" presStyleCnt="3"/>
      <dgm:spPr/>
    </dgm:pt>
    <dgm:pt modelId="{5A5C01E1-47A7-4622-8BCA-0785C0EBECE1}" type="pres">
      <dgm:prSet presAssocID="{6F7A0618-25C9-4427-85E5-6EF65074679C}" presName="compChildNode" presStyleCnt="0"/>
      <dgm:spPr/>
    </dgm:pt>
    <dgm:pt modelId="{91167039-4281-4718-A0B1-6629D9FFBB2B}" type="pres">
      <dgm:prSet presAssocID="{6F7A0618-25C9-4427-85E5-6EF65074679C}" presName="theInnerList" presStyleCnt="0"/>
      <dgm:spPr/>
    </dgm:pt>
    <dgm:pt modelId="{E90587EB-0ECB-4EE9-BE1E-D666F895DED4}" type="pres">
      <dgm:prSet presAssocID="{FD9D5B23-41B4-448A-AD22-D3AFFD71691F}" presName="childNode" presStyleLbl="node1" presStyleIdx="3" presStyleCnt="8">
        <dgm:presLayoutVars>
          <dgm:bulletEnabled val="1"/>
        </dgm:presLayoutVars>
      </dgm:prSet>
      <dgm:spPr/>
    </dgm:pt>
    <dgm:pt modelId="{A116714B-3873-423E-8DF7-EBE0008EB8FB}" type="pres">
      <dgm:prSet presAssocID="{FD9D5B23-41B4-448A-AD22-D3AFFD71691F}" presName="aSpace2" presStyleCnt="0"/>
      <dgm:spPr/>
    </dgm:pt>
    <dgm:pt modelId="{CB2A2173-D978-4A9A-8D00-BC448212F3F0}" type="pres">
      <dgm:prSet presAssocID="{8694E284-C900-4097-B730-57DD43039668}" presName="childNode" presStyleLbl="node1" presStyleIdx="4" presStyleCnt="8">
        <dgm:presLayoutVars>
          <dgm:bulletEnabled val="1"/>
        </dgm:presLayoutVars>
      </dgm:prSet>
      <dgm:spPr/>
    </dgm:pt>
    <dgm:pt modelId="{B8A66D31-802B-45DD-9E1D-C8306E544557}" type="pres">
      <dgm:prSet presAssocID="{8694E284-C900-4097-B730-57DD43039668}" presName="aSpace2" presStyleCnt="0"/>
      <dgm:spPr/>
    </dgm:pt>
    <dgm:pt modelId="{107A5440-D3A8-4B1C-B5A9-12C3070F9A90}" type="pres">
      <dgm:prSet presAssocID="{48E4C742-34EB-4602-BF59-904A35EE8389}" presName="childNode" presStyleLbl="node1" presStyleIdx="5" presStyleCnt="8">
        <dgm:presLayoutVars>
          <dgm:bulletEnabled val="1"/>
        </dgm:presLayoutVars>
      </dgm:prSet>
      <dgm:spPr/>
    </dgm:pt>
    <dgm:pt modelId="{A4A3DB97-845A-426A-B2BE-4FDD59CD6324}" type="pres">
      <dgm:prSet presAssocID="{6F7A0618-25C9-4427-85E5-6EF65074679C}" presName="aSpace" presStyleCnt="0"/>
      <dgm:spPr/>
    </dgm:pt>
    <dgm:pt modelId="{26F0B22E-47A6-4217-A574-1410098DA3A9}" type="pres">
      <dgm:prSet presAssocID="{761B7740-3B03-489C-999B-166B5693E28A}" presName="compNode" presStyleCnt="0"/>
      <dgm:spPr/>
    </dgm:pt>
    <dgm:pt modelId="{92E16619-3268-4BCC-98CB-34F8AB6CAD7D}" type="pres">
      <dgm:prSet presAssocID="{761B7740-3B03-489C-999B-166B5693E28A}" presName="aNode" presStyleLbl="bgShp" presStyleIdx="2" presStyleCnt="3"/>
      <dgm:spPr/>
    </dgm:pt>
    <dgm:pt modelId="{ADBD1403-C01F-4420-8639-34996AA95F88}" type="pres">
      <dgm:prSet presAssocID="{761B7740-3B03-489C-999B-166B5693E28A}" presName="textNode" presStyleLbl="bgShp" presStyleIdx="2" presStyleCnt="3"/>
      <dgm:spPr/>
    </dgm:pt>
    <dgm:pt modelId="{2C341C6A-9E38-4D3E-A5A5-AEA05C4A9301}" type="pres">
      <dgm:prSet presAssocID="{761B7740-3B03-489C-999B-166B5693E28A}" presName="compChildNode" presStyleCnt="0"/>
      <dgm:spPr/>
    </dgm:pt>
    <dgm:pt modelId="{C54D9F11-54AD-4CAE-854D-E6657F9BFFE1}" type="pres">
      <dgm:prSet presAssocID="{761B7740-3B03-489C-999B-166B5693E28A}" presName="theInnerList" presStyleCnt="0"/>
      <dgm:spPr/>
    </dgm:pt>
    <dgm:pt modelId="{903AEEC7-D903-47A0-843F-E73A680F4863}" type="pres">
      <dgm:prSet presAssocID="{BB38362A-931E-479A-9B0C-7F23CA107C3A}" presName="childNode" presStyleLbl="node1" presStyleIdx="6" presStyleCnt="8">
        <dgm:presLayoutVars>
          <dgm:bulletEnabled val="1"/>
        </dgm:presLayoutVars>
      </dgm:prSet>
      <dgm:spPr/>
    </dgm:pt>
    <dgm:pt modelId="{49CF48A9-9B8E-4470-94EC-EE8B12004743}" type="pres">
      <dgm:prSet presAssocID="{BB38362A-931E-479A-9B0C-7F23CA107C3A}" presName="aSpace2" presStyleCnt="0"/>
      <dgm:spPr/>
    </dgm:pt>
    <dgm:pt modelId="{340E8256-699A-44F4-AAC4-A353B4EDBAA1}" type="pres">
      <dgm:prSet presAssocID="{4D8E37B4-6EF9-4A04-A033-329752F90C95}" presName="childNode" presStyleLbl="node1" presStyleIdx="7" presStyleCnt="8" custScaleX="103237" custScaleY="134599">
        <dgm:presLayoutVars>
          <dgm:bulletEnabled val="1"/>
        </dgm:presLayoutVars>
      </dgm:prSet>
      <dgm:spPr/>
    </dgm:pt>
  </dgm:ptLst>
  <dgm:cxnLst>
    <dgm:cxn modelId="{43E86503-7496-46FD-8AEA-7BD4E2CA974A}" type="presOf" srcId="{1841862C-8B2C-4D38-A91A-9C458594AB5B}" destId="{D43E9AED-C3E1-4479-BD42-5E0148DABCF0}" srcOrd="0" destOrd="0" presId="urn:microsoft.com/office/officeart/2005/8/layout/lProcess2"/>
    <dgm:cxn modelId="{8D053006-6B0C-4A62-B8C8-3C407476AB26}" srcId="{6F7A0618-25C9-4427-85E5-6EF65074679C}" destId="{8694E284-C900-4097-B730-57DD43039668}" srcOrd="1" destOrd="0" parTransId="{441382BD-D268-422A-869C-B234109344A1}" sibTransId="{F5A30E96-C9E0-4655-9DB1-FEE4FAD40081}"/>
    <dgm:cxn modelId="{F561360B-EC51-4F94-82D7-C0E81F9AC4C6}" type="presOf" srcId="{6F7A0618-25C9-4427-85E5-6EF65074679C}" destId="{DA13E3E4-1C07-4E76-843A-BEC4B07966CA}" srcOrd="0" destOrd="0" presId="urn:microsoft.com/office/officeart/2005/8/layout/lProcess2"/>
    <dgm:cxn modelId="{49946F0D-404B-4DFD-8F93-78B681C87706}" srcId="{1841862C-8B2C-4D38-A91A-9C458594AB5B}" destId="{AF06C425-7C1F-4D74-A2F3-5F241B0071CB}" srcOrd="0" destOrd="0" parTransId="{2492C3DD-AAF3-4A6C-9A81-D76640D7A8FA}" sibTransId="{D5BA1E5B-7BCF-440C-9FA2-CEC9C21E5C21}"/>
    <dgm:cxn modelId="{FCEC8229-DAA2-4C91-ACE6-F5F347FD991A}" type="presOf" srcId="{30B3D76B-8B33-44D6-92A4-F0A12683484F}" destId="{7FE2F9C1-2B93-4B23-8A90-447A2BC31316}" srcOrd="0" destOrd="0" presId="urn:microsoft.com/office/officeart/2005/8/layout/lProcess2"/>
    <dgm:cxn modelId="{17FBFB2B-97EA-4A70-BFCD-A329AC118523}" type="presOf" srcId="{295EF3B9-38BB-41E9-ADC3-EFC112362720}" destId="{0241B79A-64ED-428B-B76A-9233CC0369BA}" srcOrd="0" destOrd="0" presId="urn:microsoft.com/office/officeart/2005/8/layout/lProcess2"/>
    <dgm:cxn modelId="{A7EAA137-03FA-4CD4-AB1E-8A8A1994D0BA}" srcId="{761B7740-3B03-489C-999B-166B5693E28A}" destId="{4D8E37B4-6EF9-4A04-A033-329752F90C95}" srcOrd="1" destOrd="0" parTransId="{C7342C69-8473-43E7-8BD7-392323182457}" sibTransId="{CBEBA188-5F94-451F-B672-817EC5135230}"/>
    <dgm:cxn modelId="{BEE77B40-1080-4701-B632-73C773F84021}" type="presOf" srcId="{48E4C742-34EB-4602-BF59-904A35EE8389}" destId="{107A5440-D3A8-4B1C-B5A9-12C3070F9A90}" srcOrd="0" destOrd="0" presId="urn:microsoft.com/office/officeart/2005/8/layout/lProcess2"/>
    <dgm:cxn modelId="{1FE93C43-4352-448A-886F-15DA231F2990}" srcId="{6F7A0618-25C9-4427-85E5-6EF65074679C}" destId="{48E4C742-34EB-4602-BF59-904A35EE8389}" srcOrd="2" destOrd="0" parTransId="{54D44B62-B5EC-47C6-9F9C-FA70686E0EDE}" sibTransId="{AB3A7DD2-E76F-46AD-8D30-D06836BFFC09}"/>
    <dgm:cxn modelId="{E4841644-1BF8-4C8F-864E-E7EA39481AC3}" srcId="{AF06C425-7C1F-4D74-A2F3-5F241B0071CB}" destId="{295EF3B9-38BB-41E9-ADC3-EFC112362720}" srcOrd="2" destOrd="0" parTransId="{6399F88A-1F63-45C3-9196-8D97C0A01B53}" sibTransId="{6F097456-912A-401B-ABA1-C4F4CD7D1A73}"/>
    <dgm:cxn modelId="{0D5C0D4A-EA61-4FA6-BF10-412E582A415A}" srcId="{761B7740-3B03-489C-999B-166B5693E28A}" destId="{BB38362A-931E-479A-9B0C-7F23CA107C3A}" srcOrd="0" destOrd="0" parTransId="{65078985-5627-475C-8662-3684A96CDF7E}" sibTransId="{C8DAF1B3-2FC0-41E3-BD5B-BE2B1DB34168}"/>
    <dgm:cxn modelId="{69F73554-8E4B-42F9-B2A3-2260927E1F27}" type="presOf" srcId="{AF06C425-7C1F-4D74-A2F3-5F241B0071CB}" destId="{27F574D5-0DBD-4047-B2F3-55F7FB32DBAB}" srcOrd="1" destOrd="0" presId="urn:microsoft.com/office/officeart/2005/8/layout/lProcess2"/>
    <dgm:cxn modelId="{0CEF3256-366D-4C74-A6DE-0F0285025932}" type="presOf" srcId="{FD9D5B23-41B4-448A-AD22-D3AFFD71691F}" destId="{E90587EB-0ECB-4EE9-BE1E-D666F895DED4}" srcOrd="0" destOrd="0" presId="urn:microsoft.com/office/officeart/2005/8/layout/lProcess2"/>
    <dgm:cxn modelId="{FF4D5D7A-516A-400D-9294-F20B539D3617}" type="presOf" srcId="{4D8E37B4-6EF9-4A04-A033-329752F90C95}" destId="{340E8256-699A-44F4-AAC4-A353B4EDBAA1}" srcOrd="0" destOrd="0" presId="urn:microsoft.com/office/officeart/2005/8/layout/lProcess2"/>
    <dgm:cxn modelId="{16B46A7F-8274-48F6-A5BE-1892649EB98E}" type="presOf" srcId="{90F6CC8B-871F-4F2B-AB16-ABAE71DB46EE}" destId="{63597FB9-2917-4DEE-93A3-ABFB845EE778}" srcOrd="0" destOrd="0" presId="urn:microsoft.com/office/officeart/2005/8/layout/lProcess2"/>
    <dgm:cxn modelId="{CADE0395-F823-4CBE-A5B1-61A61ECD8B10}" type="presOf" srcId="{761B7740-3B03-489C-999B-166B5693E28A}" destId="{92E16619-3268-4BCC-98CB-34F8AB6CAD7D}" srcOrd="0" destOrd="0" presId="urn:microsoft.com/office/officeart/2005/8/layout/lProcess2"/>
    <dgm:cxn modelId="{CDF0D596-8BD7-4DA5-91D7-BB17FA6DBDF8}" srcId="{AF06C425-7C1F-4D74-A2F3-5F241B0071CB}" destId="{90F6CC8B-871F-4F2B-AB16-ABAE71DB46EE}" srcOrd="0" destOrd="0" parTransId="{5392E4AA-9AB2-4612-94A6-7C9C19EF87C7}" sibTransId="{8EC6302A-AA8D-40B1-98AA-CAFB1A7B0679}"/>
    <dgm:cxn modelId="{A774B6A9-2AA2-4D31-833A-5A672B375668}" type="presOf" srcId="{6F7A0618-25C9-4427-85E5-6EF65074679C}" destId="{3D37D16D-3574-43FD-B92E-CB201D3F880B}" srcOrd="1" destOrd="0" presId="urn:microsoft.com/office/officeart/2005/8/layout/lProcess2"/>
    <dgm:cxn modelId="{4FC6B4AD-166F-4E58-985A-961C72CCE61C}" srcId="{1841862C-8B2C-4D38-A91A-9C458594AB5B}" destId="{761B7740-3B03-489C-999B-166B5693E28A}" srcOrd="2" destOrd="0" parTransId="{BB98EE0B-5692-475D-9264-3EB91A61CA51}" sibTransId="{4A12C64C-1792-42F7-89A2-0AB6A494C3C8}"/>
    <dgm:cxn modelId="{AF929BC1-4F43-455C-9343-AB47A40DABDA}" type="presOf" srcId="{AF06C425-7C1F-4D74-A2F3-5F241B0071CB}" destId="{A0190ACD-8DB8-4085-A86F-9246BAA1C249}" srcOrd="0" destOrd="0" presId="urn:microsoft.com/office/officeart/2005/8/layout/lProcess2"/>
    <dgm:cxn modelId="{38C0FAD7-665B-4BC5-A839-C74EF8DDF65F}" type="presOf" srcId="{8694E284-C900-4097-B730-57DD43039668}" destId="{CB2A2173-D978-4A9A-8D00-BC448212F3F0}" srcOrd="0" destOrd="0" presId="urn:microsoft.com/office/officeart/2005/8/layout/lProcess2"/>
    <dgm:cxn modelId="{44C5ECD9-529F-409A-89A7-52DA2CEB19F8}" srcId="{AF06C425-7C1F-4D74-A2F3-5F241B0071CB}" destId="{30B3D76B-8B33-44D6-92A4-F0A12683484F}" srcOrd="1" destOrd="0" parTransId="{B90E7350-80E3-41E2-9FD7-41626BBB1F61}" sibTransId="{5ED403DD-9AEA-4088-B708-914FC7159170}"/>
    <dgm:cxn modelId="{FCACF2E8-B451-4CA4-A8B1-EB4025DD75D3}" srcId="{1841862C-8B2C-4D38-A91A-9C458594AB5B}" destId="{6F7A0618-25C9-4427-85E5-6EF65074679C}" srcOrd="1" destOrd="0" parTransId="{F3C07C4A-6155-47EC-BC91-CC3236DC8CBF}" sibTransId="{6EBB15EA-82F2-4632-95D8-ED226E5CCA7B}"/>
    <dgm:cxn modelId="{22B42EF5-3D3C-4282-B1D7-7D5833C5A0D3}" type="presOf" srcId="{761B7740-3B03-489C-999B-166B5693E28A}" destId="{ADBD1403-C01F-4420-8639-34996AA95F88}" srcOrd="1" destOrd="0" presId="urn:microsoft.com/office/officeart/2005/8/layout/lProcess2"/>
    <dgm:cxn modelId="{2E316CF7-5012-489D-8856-A66D04C696A3}" type="presOf" srcId="{BB38362A-931E-479A-9B0C-7F23CA107C3A}" destId="{903AEEC7-D903-47A0-843F-E73A680F4863}" srcOrd="0" destOrd="0" presId="urn:microsoft.com/office/officeart/2005/8/layout/lProcess2"/>
    <dgm:cxn modelId="{C03E79F9-34F3-48CB-B675-125090EE2DFE}" srcId="{6F7A0618-25C9-4427-85E5-6EF65074679C}" destId="{FD9D5B23-41B4-448A-AD22-D3AFFD71691F}" srcOrd="0" destOrd="0" parTransId="{02674E5E-3745-4981-871D-31D84AF4A9D3}" sibTransId="{0B89DB10-5D04-4907-9FBA-1679FF8BE3D0}"/>
    <dgm:cxn modelId="{18A73FEB-322D-4372-93FF-5CE2380A18EB}" type="presParOf" srcId="{D43E9AED-C3E1-4479-BD42-5E0148DABCF0}" destId="{B8CE6394-3903-4CBF-B05A-E3ABC5055B2F}" srcOrd="0" destOrd="0" presId="urn:microsoft.com/office/officeart/2005/8/layout/lProcess2"/>
    <dgm:cxn modelId="{C669A131-72BA-4500-A0EC-4CFDCCAC6CDE}" type="presParOf" srcId="{B8CE6394-3903-4CBF-B05A-E3ABC5055B2F}" destId="{A0190ACD-8DB8-4085-A86F-9246BAA1C249}" srcOrd="0" destOrd="0" presId="urn:microsoft.com/office/officeart/2005/8/layout/lProcess2"/>
    <dgm:cxn modelId="{EA98C879-A7B0-4987-828D-F20B097EC2A6}" type="presParOf" srcId="{B8CE6394-3903-4CBF-B05A-E3ABC5055B2F}" destId="{27F574D5-0DBD-4047-B2F3-55F7FB32DBAB}" srcOrd="1" destOrd="0" presId="urn:microsoft.com/office/officeart/2005/8/layout/lProcess2"/>
    <dgm:cxn modelId="{ABCB1690-31EA-4B9B-B67E-CBF119E06378}" type="presParOf" srcId="{B8CE6394-3903-4CBF-B05A-E3ABC5055B2F}" destId="{F282B202-87AA-4D01-9BE7-11F32FABFF09}" srcOrd="2" destOrd="0" presId="urn:microsoft.com/office/officeart/2005/8/layout/lProcess2"/>
    <dgm:cxn modelId="{52108FB0-5A0F-4363-AC44-3E9512E02ACA}" type="presParOf" srcId="{F282B202-87AA-4D01-9BE7-11F32FABFF09}" destId="{B69C1C1F-14A8-4E66-BFA7-C5487C71E903}" srcOrd="0" destOrd="0" presId="urn:microsoft.com/office/officeart/2005/8/layout/lProcess2"/>
    <dgm:cxn modelId="{FC4F093E-3DB0-4CD2-8114-7397C4D538A0}" type="presParOf" srcId="{B69C1C1F-14A8-4E66-BFA7-C5487C71E903}" destId="{63597FB9-2917-4DEE-93A3-ABFB845EE778}" srcOrd="0" destOrd="0" presId="urn:microsoft.com/office/officeart/2005/8/layout/lProcess2"/>
    <dgm:cxn modelId="{14F8951D-F250-47E3-B627-72ED88E24162}" type="presParOf" srcId="{B69C1C1F-14A8-4E66-BFA7-C5487C71E903}" destId="{08C3C857-21E7-4562-AD73-2E806368E4DB}" srcOrd="1" destOrd="0" presId="urn:microsoft.com/office/officeart/2005/8/layout/lProcess2"/>
    <dgm:cxn modelId="{CE99DB62-392B-4884-8B45-CBEBAA50DA83}" type="presParOf" srcId="{B69C1C1F-14A8-4E66-BFA7-C5487C71E903}" destId="{7FE2F9C1-2B93-4B23-8A90-447A2BC31316}" srcOrd="2" destOrd="0" presId="urn:microsoft.com/office/officeart/2005/8/layout/lProcess2"/>
    <dgm:cxn modelId="{4C47336C-44CE-42C4-878B-8CCDD12877B0}" type="presParOf" srcId="{B69C1C1F-14A8-4E66-BFA7-C5487C71E903}" destId="{AC9B699F-C514-420E-94CE-3DA1E2A4A15E}" srcOrd="3" destOrd="0" presId="urn:microsoft.com/office/officeart/2005/8/layout/lProcess2"/>
    <dgm:cxn modelId="{9F2E213D-7EBF-41D7-9928-867CB93C3EE6}" type="presParOf" srcId="{B69C1C1F-14A8-4E66-BFA7-C5487C71E903}" destId="{0241B79A-64ED-428B-B76A-9233CC0369BA}" srcOrd="4" destOrd="0" presId="urn:microsoft.com/office/officeart/2005/8/layout/lProcess2"/>
    <dgm:cxn modelId="{480DDE76-9B43-4287-BA90-9F2811EDF512}" type="presParOf" srcId="{D43E9AED-C3E1-4479-BD42-5E0148DABCF0}" destId="{558D347D-1FE0-4068-B032-4A053FC0C3F6}" srcOrd="1" destOrd="0" presId="urn:microsoft.com/office/officeart/2005/8/layout/lProcess2"/>
    <dgm:cxn modelId="{6C96C518-AFCC-40E4-8235-BA605DF32A79}" type="presParOf" srcId="{D43E9AED-C3E1-4479-BD42-5E0148DABCF0}" destId="{B0A5E604-B678-4ACA-9206-BE60611817FC}" srcOrd="2" destOrd="0" presId="urn:microsoft.com/office/officeart/2005/8/layout/lProcess2"/>
    <dgm:cxn modelId="{41C8C3E3-C746-423F-86C3-58A093DA71E8}" type="presParOf" srcId="{B0A5E604-B678-4ACA-9206-BE60611817FC}" destId="{DA13E3E4-1C07-4E76-843A-BEC4B07966CA}" srcOrd="0" destOrd="0" presId="urn:microsoft.com/office/officeart/2005/8/layout/lProcess2"/>
    <dgm:cxn modelId="{1CC87619-C2B1-41C3-BC0B-B14E5A6D4D52}" type="presParOf" srcId="{B0A5E604-B678-4ACA-9206-BE60611817FC}" destId="{3D37D16D-3574-43FD-B92E-CB201D3F880B}" srcOrd="1" destOrd="0" presId="urn:microsoft.com/office/officeart/2005/8/layout/lProcess2"/>
    <dgm:cxn modelId="{FE808307-9739-41EE-B466-98D9DD803653}" type="presParOf" srcId="{B0A5E604-B678-4ACA-9206-BE60611817FC}" destId="{5A5C01E1-47A7-4622-8BCA-0785C0EBECE1}" srcOrd="2" destOrd="0" presId="urn:microsoft.com/office/officeart/2005/8/layout/lProcess2"/>
    <dgm:cxn modelId="{CCC43401-0373-4819-9DBF-65A32BBE109E}" type="presParOf" srcId="{5A5C01E1-47A7-4622-8BCA-0785C0EBECE1}" destId="{91167039-4281-4718-A0B1-6629D9FFBB2B}" srcOrd="0" destOrd="0" presId="urn:microsoft.com/office/officeart/2005/8/layout/lProcess2"/>
    <dgm:cxn modelId="{B0F26421-0FF0-4B28-BF55-0EA4A7AE8776}" type="presParOf" srcId="{91167039-4281-4718-A0B1-6629D9FFBB2B}" destId="{E90587EB-0ECB-4EE9-BE1E-D666F895DED4}" srcOrd="0" destOrd="0" presId="urn:microsoft.com/office/officeart/2005/8/layout/lProcess2"/>
    <dgm:cxn modelId="{232931FD-B48A-45CE-89B4-A5E0083F2B8E}" type="presParOf" srcId="{91167039-4281-4718-A0B1-6629D9FFBB2B}" destId="{A116714B-3873-423E-8DF7-EBE0008EB8FB}" srcOrd="1" destOrd="0" presId="urn:microsoft.com/office/officeart/2005/8/layout/lProcess2"/>
    <dgm:cxn modelId="{0522202D-A835-4BD1-8095-D8ED175D9427}" type="presParOf" srcId="{91167039-4281-4718-A0B1-6629D9FFBB2B}" destId="{CB2A2173-D978-4A9A-8D00-BC448212F3F0}" srcOrd="2" destOrd="0" presId="urn:microsoft.com/office/officeart/2005/8/layout/lProcess2"/>
    <dgm:cxn modelId="{8DEED30D-D9FE-4E86-977F-767ADC79D8FA}" type="presParOf" srcId="{91167039-4281-4718-A0B1-6629D9FFBB2B}" destId="{B8A66D31-802B-45DD-9E1D-C8306E544557}" srcOrd="3" destOrd="0" presId="urn:microsoft.com/office/officeart/2005/8/layout/lProcess2"/>
    <dgm:cxn modelId="{6A3EF9F2-E7BE-4A85-ACC6-0B1AD6AC59D7}" type="presParOf" srcId="{91167039-4281-4718-A0B1-6629D9FFBB2B}" destId="{107A5440-D3A8-4B1C-B5A9-12C3070F9A90}" srcOrd="4" destOrd="0" presId="urn:microsoft.com/office/officeart/2005/8/layout/lProcess2"/>
    <dgm:cxn modelId="{FADCCAEA-FA11-4BF6-AC38-BE0D1B128DB9}" type="presParOf" srcId="{D43E9AED-C3E1-4479-BD42-5E0148DABCF0}" destId="{A4A3DB97-845A-426A-B2BE-4FDD59CD6324}" srcOrd="3" destOrd="0" presId="urn:microsoft.com/office/officeart/2005/8/layout/lProcess2"/>
    <dgm:cxn modelId="{56022DFB-4A9B-4CAA-B97C-1EEA10825676}" type="presParOf" srcId="{D43E9AED-C3E1-4479-BD42-5E0148DABCF0}" destId="{26F0B22E-47A6-4217-A574-1410098DA3A9}" srcOrd="4" destOrd="0" presId="urn:microsoft.com/office/officeart/2005/8/layout/lProcess2"/>
    <dgm:cxn modelId="{E2D4E04B-3718-4AC7-8B1F-DA953CA5E828}" type="presParOf" srcId="{26F0B22E-47A6-4217-A574-1410098DA3A9}" destId="{92E16619-3268-4BCC-98CB-34F8AB6CAD7D}" srcOrd="0" destOrd="0" presId="urn:microsoft.com/office/officeart/2005/8/layout/lProcess2"/>
    <dgm:cxn modelId="{13E99CBF-EF8A-4645-91D7-7570D54E38BC}" type="presParOf" srcId="{26F0B22E-47A6-4217-A574-1410098DA3A9}" destId="{ADBD1403-C01F-4420-8639-34996AA95F88}" srcOrd="1" destOrd="0" presId="urn:microsoft.com/office/officeart/2005/8/layout/lProcess2"/>
    <dgm:cxn modelId="{C90C1C5A-8B47-46EA-ADEA-9149374D15A2}" type="presParOf" srcId="{26F0B22E-47A6-4217-A574-1410098DA3A9}" destId="{2C341C6A-9E38-4D3E-A5A5-AEA05C4A9301}" srcOrd="2" destOrd="0" presId="urn:microsoft.com/office/officeart/2005/8/layout/lProcess2"/>
    <dgm:cxn modelId="{329D1F5B-9ED3-4DD3-AB7C-656ADC68A491}" type="presParOf" srcId="{2C341C6A-9E38-4D3E-A5A5-AEA05C4A9301}" destId="{C54D9F11-54AD-4CAE-854D-E6657F9BFFE1}" srcOrd="0" destOrd="0" presId="urn:microsoft.com/office/officeart/2005/8/layout/lProcess2"/>
    <dgm:cxn modelId="{6AE750E8-81B1-46BE-94FB-96FB5E8B18C6}" type="presParOf" srcId="{C54D9F11-54AD-4CAE-854D-E6657F9BFFE1}" destId="{903AEEC7-D903-47A0-843F-E73A680F4863}" srcOrd="0" destOrd="0" presId="urn:microsoft.com/office/officeart/2005/8/layout/lProcess2"/>
    <dgm:cxn modelId="{A8CD9424-DA23-4E06-90D2-6052B0324FAC}" type="presParOf" srcId="{C54D9F11-54AD-4CAE-854D-E6657F9BFFE1}" destId="{49CF48A9-9B8E-4470-94EC-EE8B12004743}" srcOrd="1" destOrd="0" presId="urn:microsoft.com/office/officeart/2005/8/layout/lProcess2"/>
    <dgm:cxn modelId="{672BA1E7-07D7-4BBC-85CB-9F72EB48173C}" type="presParOf" srcId="{C54D9F11-54AD-4CAE-854D-E6657F9BFFE1}" destId="{340E8256-699A-44F4-AAC4-A353B4EDBAA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B435C-DD70-4F28-8084-909815526BD8}" type="doc">
      <dgm:prSet loTypeId="urn:microsoft.com/office/officeart/2011/layout/Circle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36199952-E21E-4A55-97C6-2BE730ED49CB}">
      <dgm:prSet phldrT="[Text]" custT="1"/>
      <dgm:spPr/>
      <dgm:t>
        <a:bodyPr/>
        <a:lstStyle/>
        <a:p>
          <a:r>
            <a:rPr lang="en-CA" sz="1800" b="0" dirty="0">
              <a:latin typeface="Helvetica" panose="020B0604020202020204" pitchFamily="34" charset="0"/>
              <a:cs typeface="Helvetica" panose="020B0604020202020204" pitchFamily="34" charset="0"/>
            </a:rPr>
            <a:t>Families were connected to </a:t>
          </a:r>
          <a:r>
            <a:rPr lang="en-CA" sz="1800" b="1" dirty="0">
              <a:latin typeface="Helvetica" panose="020B0604020202020204" pitchFamily="34" charset="0"/>
              <a:cs typeface="Helvetica" panose="020B0604020202020204" pitchFamily="34" charset="0"/>
            </a:rPr>
            <a:t>25-100%</a:t>
          </a:r>
          <a:r>
            <a:rPr lang="en-CA" sz="1800" dirty="0">
              <a:latin typeface="Helvetica" panose="020B0604020202020204" pitchFamily="34" charset="0"/>
              <a:cs typeface="Helvetica" panose="020B0604020202020204" pitchFamily="34" charset="0"/>
            </a:rPr>
            <a:t> of recommended services</a:t>
          </a:r>
        </a:p>
      </dgm:t>
    </dgm:pt>
    <dgm:pt modelId="{6B364778-9CF5-4C96-980B-8D1464AE2A18}" type="parTrans" cxnId="{F610E1F0-C24B-42A1-993F-ED9A5B72764E}">
      <dgm:prSet/>
      <dgm:spPr/>
      <dgm:t>
        <a:bodyPr/>
        <a:lstStyle/>
        <a:p>
          <a:endParaRPr lang="en-CA"/>
        </a:p>
      </dgm:t>
    </dgm:pt>
    <dgm:pt modelId="{36BAA57C-43A6-477C-B4B4-6059C9E6C4D7}" type="sibTrans" cxnId="{F610E1F0-C24B-42A1-993F-ED9A5B72764E}">
      <dgm:prSet/>
      <dgm:spPr/>
      <dgm:t>
        <a:bodyPr/>
        <a:lstStyle/>
        <a:p>
          <a:endParaRPr lang="en-CA"/>
        </a:p>
      </dgm:t>
    </dgm:pt>
    <dgm:pt modelId="{9ABCE2E2-0FEA-4DD6-880D-B7058F153658}">
      <dgm:prSet phldrT="[Text]" custT="1"/>
      <dgm:spPr/>
      <dgm:t>
        <a:bodyPr/>
        <a:lstStyle/>
        <a:p>
          <a:pPr algn="ctr"/>
          <a:r>
            <a:rPr lang="en-CA" sz="1800" b="1" dirty="0">
              <a:latin typeface="Helvetica" panose="020B0604020202020204" pitchFamily="34" charset="0"/>
              <a:cs typeface="Helvetica" panose="020B0604020202020204" pitchFamily="34" charset="0"/>
            </a:rPr>
            <a:t>27%</a:t>
          </a:r>
          <a:r>
            <a:rPr lang="en-CA" sz="1800" dirty="0">
              <a:latin typeface="Helvetica" panose="020B0604020202020204" pitchFamily="34" charset="0"/>
              <a:cs typeface="Helvetica" panose="020B0604020202020204" pitchFamily="34" charset="0"/>
            </a:rPr>
            <a:t> of families were on waitlists for at least one service</a:t>
          </a:r>
        </a:p>
      </dgm:t>
    </dgm:pt>
    <dgm:pt modelId="{970B429F-D233-439F-A97C-66C8C2972EF1}" type="parTrans" cxnId="{438C7940-A3CF-467A-826B-AC53630C7328}">
      <dgm:prSet/>
      <dgm:spPr/>
      <dgm:t>
        <a:bodyPr/>
        <a:lstStyle/>
        <a:p>
          <a:endParaRPr lang="en-CA"/>
        </a:p>
      </dgm:t>
    </dgm:pt>
    <dgm:pt modelId="{AF606C08-5F40-428D-9C75-B109EB506232}" type="sibTrans" cxnId="{438C7940-A3CF-467A-826B-AC53630C7328}">
      <dgm:prSet/>
      <dgm:spPr/>
      <dgm:t>
        <a:bodyPr/>
        <a:lstStyle/>
        <a:p>
          <a:endParaRPr lang="en-CA"/>
        </a:p>
      </dgm:t>
    </dgm:pt>
    <dgm:pt modelId="{54E5BFFE-BB0F-4FDE-B527-88B19EE78E19}">
      <dgm:prSet custT="1"/>
      <dgm:spPr/>
      <dgm:t>
        <a:bodyPr/>
        <a:lstStyle/>
        <a:p>
          <a:r>
            <a:rPr lang="en-CA" sz="1800">
              <a:latin typeface="Helvetica" panose="020B0604020202020204" pitchFamily="34" charset="0"/>
              <a:cs typeface="Helvetica" panose="020B0604020202020204" pitchFamily="34" charset="0"/>
            </a:rPr>
            <a:t>On average families connected to </a:t>
          </a:r>
          <a:r>
            <a:rPr lang="en-CA" sz="1800" b="1">
              <a:latin typeface="Helvetica" panose="020B0604020202020204" pitchFamily="34" charset="0"/>
              <a:cs typeface="Helvetica" panose="020B0604020202020204" pitchFamily="34" charset="0"/>
            </a:rPr>
            <a:t>53% </a:t>
          </a:r>
          <a:r>
            <a:rPr lang="en-CA" sz="1800" b="0">
              <a:latin typeface="Helvetica" panose="020B0604020202020204" pitchFamily="34" charset="0"/>
              <a:cs typeface="Helvetica" panose="020B0604020202020204" pitchFamily="34" charset="0"/>
            </a:rPr>
            <a:t>of recommended services</a:t>
          </a:r>
          <a:endParaRPr lang="en-CA" sz="1800" b="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7C26DF-65A2-46DE-ACA2-E2A4B7AF0A15}" type="parTrans" cxnId="{8519A119-66F5-468F-B7FE-FC4180CBA36C}">
      <dgm:prSet/>
      <dgm:spPr/>
      <dgm:t>
        <a:bodyPr/>
        <a:lstStyle/>
        <a:p>
          <a:endParaRPr lang="en-CA"/>
        </a:p>
      </dgm:t>
    </dgm:pt>
    <dgm:pt modelId="{915947B5-DB24-4491-B4B4-910F0D826876}" type="sibTrans" cxnId="{8519A119-66F5-468F-B7FE-FC4180CBA36C}">
      <dgm:prSet/>
      <dgm:spPr/>
      <dgm:t>
        <a:bodyPr/>
        <a:lstStyle/>
        <a:p>
          <a:endParaRPr lang="en-CA"/>
        </a:p>
      </dgm:t>
    </dgm:pt>
    <dgm:pt modelId="{5955B171-3DD5-483F-BDE1-7746BA68A992}" type="pres">
      <dgm:prSet presAssocID="{F74B435C-DD70-4F28-8084-909815526BD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E535923-F231-4C22-873A-BBAAA7461276}" type="pres">
      <dgm:prSet presAssocID="{9ABCE2E2-0FEA-4DD6-880D-B7058F153658}" presName="Accent3" presStyleCnt="0"/>
      <dgm:spPr/>
    </dgm:pt>
    <dgm:pt modelId="{E2EDEB16-52F2-4E75-B8FE-3528972CA07F}" type="pres">
      <dgm:prSet presAssocID="{9ABCE2E2-0FEA-4DD6-880D-B7058F153658}" presName="Accent" presStyleLbl="node1" presStyleIdx="0" presStyleCnt="3"/>
      <dgm:spPr/>
    </dgm:pt>
    <dgm:pt modelId="{D26A0F46-6686-44C0-B2A0-380CA0E8E260}" type="pres">
      <dgm:prSet presAssocID="{9ABCE2E2-0FEA-4DD6-880D-B7058F153658}" presName="ParentBackground3" presStyleCnt="0"/>
      <dgm:spPr/>
    </dgm:pt>
    <dgm:pt modelId="{4DDD40C8-8C66-4DA1-8742-39515A150C9B}" type="pres">
      <dgm:prSet presAssocID="{9ABCE2E2-0FEA-4DD6-880D-B7058F153658}" presName="ParentBackground" presStyleLbl="fgAcc1" presStyleIdx="0" presStyleCnt="3"/>
      <dgm:spPr/>
    </dgm:pt>
    <dgm:pt modelId="{64EE5780-BDE9-4942-8F42-443D51AB76F8}" type="pres">
      <dgm:prSet presAssocID="{9ABCE2E2-0FEA-4DD6-880D-B7058F15365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2DBF56D-A1DE-4CD9-861D-2C5BE1A962D2}" type="pres">
      <dgm:prSet presAssocID="{54E5BFFE-BB0F-4FDE-B527-88B19EE78E19}" presName="Accent2" presStyleCnt="0"/>
      <dgm:spPr/>
    </dgm:pt>
    <dgm:pt modelId="{D2491AC9-83FB-4AD6-8E7D-E46AE16CA6DC}" type="pres">
      <dgm:prSet presAssocID="{54E5BFFE-BB0F-4FDE-B527-88B19EE78E19}" presName="Accent" presStyleLbl="node1" presStyleIdx="1" presStyleCnt="3"/>
      <dgm:spPr/>
    </dgm:pt>
    <dgm:pt modelId="{3ACE59A8-6892-47FB-BFA7-E8993980F895}" type="pres">
      <dgm:prSet presAssocID="{54E5BFFE-BB0F-4FDE-B527-88B19EE78E19}" presName="ParentBackground2" presStyleCnt="0"/>
      <dgm:spPr/>
    </dgm:pt>
    <dgm:pt modelId="{EA8C52EB-36DC-418E-995C-34F5076BDC4F}" type="pres">
      <dgm:prSet presAssocID="{54E5BFFE-BB0F-4FDE-B527-88B19EE78E19}" presName="ParentBackground" presStyleLbl="fgAcc1" presStyleIdx="1" presStyleCnt="3" custLinFactNeighborX="686" custLinFactNeighborY="1430"/>
      <dgm:spPr/>
    </dgm:pt>
    <dgm:pt modelId="{388F4DAC-C2F0-464D-B4B9-5F383BBB9AD0}" type="pres">
      <dgm:prSet presAssocID="{54E5BFFE-BB0F-4FDE-B527-88B19EE78E1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FF2606-6337-4C1D-ADE9-6174B3FD35FB}" type="pres">
      <dgm:prSet presAssocID="{36199952-E21E-4A55-97C6-2BE730ED49CB}" presName="Accent1" presStyleCnt="0"/>
      <dgm:spPr/>
    </dgm:pt>
    <dgm:pt modelId="{65F71196-0308-427D-A0A9-16C749B6F0DF}" type="pres">
      <dgm:prSet presAssocID="{36199952-E21E-4A55-97C6-2BE730ED49CB}" presName="Accent" presStyleLbl="node1" presStyleIdx="2" presStyleCnt="3"/>
      <dgm:spPr/>
    </dgm:pt>
    <dgm:pt modelId="{0B9CC8CF-EB20-41E9-B84D-931234AD1CC1}" type="pres">
      <dgm:prSet presAssocID="{36199952-E21E-4A55-97C6-2BE730ED49CB}" presName="ParentBackground1" presStyleCnt="0"/>
      <dgm:spPr/>
    </dgm:pt>
    <dgm:pt modelId="{CE45B0CC-1C3F-4B2F-8B8B-F9CFBAA9DA89}" type="pres">
      <dgm:prSet presAssocID="{36199952-E21E-4A55-97C6-2BE730ED49CB}" presName="ParentBackground" presStyleLbl="fgAcc1" presStyleIdx="2" presStyleCnt="3"/>
      <dgm:spPr/>
    </dgm:pt>
    <dgm:pt modelId="{6AF76D9A-D9AC-420D-83A3-7FE5474252C8}" type="pres">
      <dgm:prSet presAssocID="{36199952-E21E-4A55-97C6-2BE730ED49C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F8EE01-FD47-48C1-AE36-6E73189943A1}" type="presOf" srcId="{36199952-E21E-4A55-97C6-2BE730ED49CB}" destId="{CE45B0CC-1C3F-4B2F-8B8B-F9CFBAA9DA89}" srcOrd="0" destOrd="0" presId="urn:microsoft.com/office/officeart/2011/layout/CircleProcess"/>
    <dgm:cxn modelId="{8519A119-66F5-468F-B7FE-FC4180CBA36C}" srcId="{F74B435C-DD70-4F28-8084-909815526BD8}" destId="{54E5BFFE-BB0F-4FDE-B527-88B19EE78E19}" srcOrd="1" destOrd="0" parTransId="{F97C26DF-65A2-46DE-ACA2-E2A4B7AF0A15}" sibTransId="{915947B5-DB24-4491-B4B4-910F0D826876}"/>
    <dgm:cxn modelId="{1D27481E-87F0-45CF-8F38-F290F67C269A}" type="presOf" srcId="{54E5BFFE-BB0F-4FDE-B527-88B19EE78E19}" destId="{388F4DAC-C2F0-464D-B4B9-5F383BBB9AD0}" srcOrd="1" destOrd="0" presId="urn:microsoft.com/office/officeart/2011/layout/CircleProcess"/>
    <dgm:cxn modelId="{438C7940-A3CF-467A-826B-AC53630C7328}" srcId="{F74B435C-DD70-4F28-8084-909815526BD8}" destId="{9ABCE2E2-0FEA-4DD6-880D-B7058F153658}" srcOrd="2" destOrd="0" parTransId="{970B429F-D233-439F-A97C-66C8C2972EF1}" sibTransId="{AF606C08-5F40-428D-9C75-B109EB506232}"/>
    <dgm:cxn modelId="{C6C8647C-8B35-4564-BF09-9EF92927F7FF}" type="presOf" srcId="{36199952-E21E-4A55-97C6-2BE730ED49CB}" destId="{6AF76D9A-D9AC-420D-83A3-7FE5474252C8}" srcOrd="1" destOrd="0" presId="urn:microsoft.com/office/officeart/2011/layout/CircleProcess"/>
    <dgm:cxn modelId="{2F08BF7C-2847-45EE-ACB2-FE040B7649B9}" type="presOf" srcId="{F74B435C-DD70-4F28-8084-909815526BD8}" destId="{5955B171-3DD5-483F-BDE1-7746BA68A992}" srcOrd="0" destOrd="0" presId="urn:microsoft.com/office/officeart/2011/layout/CircleProcess"/>
    <dgm:cxn modelId="{370EA892-BA8D-43F0-814E-47A25D3CF2E2}" type="presOf" srcId="{9ABCE2E2-0FEA-4DD6-880D-B7058F153658}" destId="{64EE5780-BDE9-4942-8F42-443D51AB76F8}" srcOrd="1" destOrd="0" presId="urn:microsoft.com/office/officeart/2011/layout/CircleProcess"/>
    <dgm:cxn modelId="{4F1986A8-5B46-470C-99EB-46F4F6B7D9D2}" type="presOf" srcId="{9ABCE2E2-0FEA-4DD6-880D-B7058F153658}" destId="{4DDD40C8-8C66-4DA1-8742-39515A150C9B}" srcOrd="0" destOrd="0" presId="urn:microsoft.com/office/officeart/2011/layout/CircleProcess"/>
    <dgm:cxn modelId="{EFF817E1-6DCB-4F10-9E58-7CFF15A8C293}" type="presOf" srcId="{54E5BFFE-BB0F-4FDE-B527-88B19EE78E19}" destId="{EA8C52EB-36DC-418E-995C-34F5076BDC4F}" srcOrd="0" destOrd="0" presId="urn:microsoft.com/office/officeart/2011/layout/CircleProcess"/>
    <dgm:cxn modelId="{F610E1F0-C24B-42A1-993F-ED9A5B72764E}" srcId="{F74B435C-DD70-4F28-8084-909815526BD8}" destId="{36199952-E21E-4A55-97C6-2BE730ED49CB}" srcOrd="0" destOrd="0" parTransId="{6B364778-9CF5-4C96-980B-8D1464AE2A18}" sibTransId="{36BAA57C-43A6-477C-B4B4-6059C9E6C4D7}"/>
    <dgm:cxn modelId="{804D8449-C8CB-450D-B5B0-C06C99A8843A}" type="presParOf" srcId="{5955B171-3DD5-483F-BDE1-7746BA68A992}" destId="{FE535923-F231-4C22-873A-BBAAA7461276}" srcOrd="0" destOrd="0" presId="urn:microsoft.com/office/officeart/2011/layout/CircleProcess"/>
    <dgm:cxn modelId="{1FC16FE8-3087-4A7C-ADF7-BFE561C6679A}" type="presParOf" srcId="{FE535923-F231-4C22-873A-BBAAA7461276}" destId="{E2EDEB16-52F2-4E75-B8FE-3528972CA07F}" srcOrd="0" destOrd="0" presId="urn:microsoft.com/office/officeart/2011/layout/CircleProcess"/>
    <dgm:cxn modelId="{2AFE6866-19F3-449C-BA65-899755AF3A54}" type="presParOf" srcId="{5955B171-3DD5-483F-BDE1-7746BA68A992}" destId="{D26A0F46-6686-44C0-B2A0-380CA0E8E260}" srcOrd="1" destOrd="0" presId="urn:microsoft.com/office/officeart/2011/layout/CircleProcess"/>
    <dgm:cxn modelId="{23CD1FF2-64ED-499A-AFD4-9AC35639C2B9}" type="presParOf" srcId="{D26A0F46-6686-44C0-B2A0-380CA0E8E260}" destId="{4DDD40C8-8C66-4DA1-8742-39515A150C9B}" srcOrd="0" destOrd="0" presId="urn:microsoft.com/office/officeart/2011/layout/CircleProcess"/>
    <dgm:cxn modelId="{C94D71BF-6E23-4216-AB10-7464C70028EE}" type="presParOf" srcId="{5955B171-3DD5-483F-BDE1-7746BA68A992}" destId="{64EE5780-BDE9-4942-8F42-443D51AB76F8}" srcOrd="2" destOrd="0" presId="urn:microsoft.com/office/officeart/2011/layout/CircleProcess"/>
    <dgm:cxn modelId="{F50EA625-9DB6-4F71-8E3E-519663578328}" type="presParOf" srcId="{5955B171-3DD5-483F-BDE1-7746BA68A992}" destId="{A2DBF56D-A1DE-4CD9-861D-2C5BE1A962D2}" srcOrd="3" destOrd="0" presId="urn:microsoft.com/office/officeart/2011/layout/CircleProcess"/>
    <dgm:cxn modelId="{61A2790A-3911-44FE-BA10-17E110D1BA58}" type="presParOf" srcId="{A2DBF56D-A1DE-4CD9-861D-2C5BE1A962D2}" destId="{D2491AC9-83FB-4AD6-8E7D-E46AE16CA6DC}" srcOrd="0" destOrd="0" presId="urn:microsoft.com/office/officeart/2011/layout/CircleProcess"/>
    <dgm:cxn modelId="{91B092D3-7CF7-4D72-923F-8347B7ABC309}" type="presParOf" srcId="{5955B171-3DD5-483F-BDE1-7746BA68A992}" destId="{3ACE59A8-6892-47FB-BFA7-E8993980F895}" srcOrd="4" destOrd="0" presId="urn:microsoft.com/office/officeart/2011/layout/CircleProcess"/>
    <dgm:cxn modelId="{9C1819F3-DE81-4453-9308-346AFE218B2C}" type="presParOf" srcId="{3ACE59A8-6892-47FB-BFA7-E8993980F895}" destId="{EA8C52EB-36DC-418E-995C-34F5076BDC4F}" srcOrd="0" destOrd="0" presId="urn:microsoft.com/office/officeart/2011/layout/CircleProcess"/>
    <dgm:cxn modelId="{40BC1FB8-7AA9-4F0D-BEBF-ED7847B10E7C}" type="presParOf" srcId="{5955B171-3DD5-483F-BDE1-7746BA68A992}" destId="{388F4DAC-C2F0-464D-B4B9-5F383BBB9AD0}" srcOrd="5" destOrd="0" presId="urn:microsoft.com/office/officeart/2011/layout/CircleProcess"/>
    <dgm:cxn modelId="{699B8EA4-B8BE-4BEF-8F8A-94F42155069B}" type="presParOf" srcId="{5955B171-3DD5-483F-BDE1-7746BA68A992}" destId="{E4FF2606-6337-4C1D-ADE9-6174B3FD35FB}" srcOrd="6" destOrd="0" presId="urn:microsoft.com/office/officeart/2011/layout/CircleProcess"/>
    <dgm:cxn modelId="{F5C76AB9-D642-46B1-845B-3B4CCECFDCF8}" type="presParOf" srcId="{E4FF2606-6337-4C1D-ADE9-6174B3FD35FB}" destId="{65F71196-0308-427D-A0A9-16C749B6F0DF}" srcOrd="0" destOrd="0" presId="urn:microsoft.com/office/officeart/2011/layout/CircleProcess"/>
    <dgm:cxn modelId="{2DB413CE-F160-43E4-9EC1-E591DC3F55F4}" type="presParOf" srcId="{5955B171-3DD5-483F-BDE1-7746BA68A992}" destId="{0B9CC8CF-EB20-41E9-B84D-931234AD1CC1}" srcOrd="7" destOrd="0" presId="urn:microsoft.com/office/officeart/2011/layout/CircleProcess"/>
    <dgm:cxn modelId="{2A240330-1A1F-4A42-8BCF-7E426EC8727C}" type="presParOf" srcId="{0B9CC8CF-EB20-41E9-B84D-931234AD1CC1}" destId="{CE45B0CC-1C3F-4B2F-8B8B-F9CFBAA9DA89}" srcOrd="0" destOrd="0" presId="urn:microsoft.com/office/officeart/2011/layout/CircleProcess"/>
    <dgm:cxn modelId="{FD6B85B2-0064-41F9-BD12-8D7662EA7108}" type="presParOf" srcId="{5955B171-3DD5-483F-BDE1-7746BA68A992}" destId="{6AF76D9A-D9AC-420D-83A3-7FE5474252C8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40D0E-DF14-452C-A862-AA1DA51DA0E2}">
      <dsp:nvSpPr>
        <dsp:cNvPr id="0" name=""/>
        <dsp:cNvSpPr/>
      </dsp:nvSpPr>
      <dsp:spPr>
        <a:xfrm rot="10800000">
          <a:off x="1948393" y="2829"/>
          <a:ext cx="6060490" cy="168751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14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Complex Developmental Behavioural Conditions (CDBC) team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Diagnostic services for children with suspected neurodevelopmental conditions</a:t>
          </a:r>
          <a:endParaRPr lang="en-US" sz="2000" kern="1200" dirty="0"/>
        </a:p>
      </dsp:txBody>
      <dsp:txXfrm rot="10800000">
        <a:off x="2370271" y="2829"/>
        <a:ext cx="5638612" cy="1687514"/>
      </dsp:txXfrm>
    </dsp:sp>
    <dsp:sp modelId="{334DE0E0-1253-4BF1-9E94-4A45CEF1EDD8}">
      <dsp:nvSpPr>
        <dsp:cNvPr id="0" name=""/>
        <dsp:cNvSpPr/>
      </dsp:nvSpPr>
      <dsp:spPr>
        <a:xfrm>
          <a:off x="1104636" y="2829"/>
          <a:ext cx="1687514" cy="16875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C4EA0-A0CE-4584-8CF5-D404BB18FD1D}">
      <dsp:nvSpPr>
        <dsp:cNvPr id="0" name=""/>
        <dsp:cNvSpPr/>
      </dsp:nvSpPr>
      <dsp:spPr>
        <a:xfrm rot="10800000">
          <a:off x="1948393" y="2194079"/>
          <a:ext cx="6060490" cy="1687514"/>
        </a:xfrm>
        <a:prstGeom prst="homePlate">
          <a:avLst/>
        </a:prstGeom>
        <a:solidFill>
          <a:schemeClr val="accent2">
            <a:hueOff val="-3703935"/>
            <a:satOff val="-1375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14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“Listening to Families” – Quality Improvement Initiative</a:t>
          </a:r>
        </a:p>
      </dsp:txBody>
      <dsp:txXfrm rot="10800000">
        <a:off x="2370271" y="2194079"/>
        <a:ext cx="5638612" cy="1687514"/>
      </dsp:txXfrm>
    </dsp:sp>
    <dsp:sp modelId="{6B2A361E-6B56-4A2B-9E3C-B303B5082DDB}">
      <dsp:nvSpPr>
        <dsp:cNvPr id="0" name=""/>
        <dsp:cNvSpPr/>
      </dsp:nvSpPr>
      <dsp:spPr>
        <a:xfrm>
          <a:off x="1104636" y="2194079"/>
          <a:ext cx="1687514" cy="16875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3762F-F499-47B6-B9D6-1F5419898A0A}">
      <dsp:nvSpPr>
        <dsp:cNvPr id="0" name=""/>
        <dsp:cNvSpPr/>
      </dsp:nvSpPr>
      <dsp:spPr>
        <a:xfrm rot="10800000">
          <a:off x="1948393" y="4385329"/>
          <a:ext cx="6060490" cy="1687514"/>
        </a:xfrm>
        <a:prstGeom prst="homePlate">
          <a:avLst/>
        </a:prstGeom>
        <a:solidFill>
          <a:schemeClr val="accent2">
            <a:hueOff val="-7407870"/>
            <a:satOff val="-274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414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Navigators Improving Transitions (KNIT)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Improving coordination of care for families affected by neurodevelopmental conditions within the province-wide health service system.</a:t>
          </a:r>
          <a:endParaRPr lang="en-US" sz="2000" kern="1200" dirty="0"/>
        </a:p>
      </dsp:txBody>
      <dsp:txXfrm rot="10800000">
        <a:off x="2370271" y="4385329"/>
        <a:ext cx="5638612" cy="1687514"/>
      </dsp:txXfrm>
    </dsp:sp>
    <dsp:sp modelId="{0807067D-7B11-47AA-9AC2-6E5B3E057255}">
      <dsp:nvSpPr>
        <dsp:cNvPr id="0" name=""/>
        <dsp:cNvSpPr/>
      </dsp:nvSpPr>
      <dsp:spPr>
        <a:xfrm>
          <a:off x="1104636" y="4385329"/>
          <a:ext cx="1687514" cy="16875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90ACD-8DB8-4085-A86F-9246BAA1C249}">
      <dsp:nvSpPr>
        <dsp:cNvPr id="0" name=""/>
        <dsp:cNvSpPr/>
      </dsp:nvSpPr>
      <dsp:spPr>
        <a:xfrm>
          <a:off x="1276" y="0"/>
          <a:ext cx="3318739" cy="403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dirty="0"/>
            <a:t>Population</a:t>
          </a:r>
          <a:br>
            <a:rPr lang="en-CA" sz="3500" kern="1200" dirty="0"/>
          </a:br>
          <a:endParaRPr lang="en-US" sz="3500" kern="1200" dirty="0"/>
        </a:p>
      </dsp:txBody>
      <dsp:txXfrm>
        <a:off x="1276" y="0"/>
        <a:ext cx="3318739" cy="1211797"/>
      </dsp:txXfrm>
    </dsp:sp>
    <dsp:sp modelId="{63597FB9-2917-4DEE-93A3-ABFB845EE778}">
      <dsp:nvSpPr>
        <dsp:cNvPr id="0" name=""/>
        <dsp:cNvSpPr/>
      </dsp:nvSpPr>
      <dsp:spPr>
        <a:xfrm>
          <a:off x="333150" y="1212142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Legal guardians of children assessed by CDBC team</a:t>
          </a:r>
          <a:endParaRPr lang="en-US" sz="2000" kern="1200" dirty="0"/>
        </a:p>
      </dsp:txBody>
      <dsp:txXfrm>
        <a:off x="356393" y="1235385"/>
        <a:ext cx="2608505" cy="747079"/>
      </dsp:txXfrm>
    </dsp:sp>
    <dsp:sp modelId="{7FE2F9C1-2B93-4B23-8A90-447A2BC31316}">
      <dsp:nvSpPr>
        <dsp:cNvPr id="0" name=""/>
        <dsp:cNvSpPr/>
      </dsp:nvSpPr>
      <dsp:spPr>
        <a:xfrm>
          <a:off x="333150" y="2127795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 March 2017-April 2018</a:t>
          </a:r>
          <a:endParaRPr lang="en-US" sz="2000" kern="1200" dirty="0"/>
        </a:p>
      </dsp:txBody>
      <dsp:txXfrm>
        <a:off x="356393" y="2151038"/>
        <a:ext cx="2608505" cy="747079"/>
      </dsp:txXfrm>
    </dsp:sp>
    <dsp:sp modelId="{0241B79A-64ED-428B-B76A-9233CC0369BA}">
      <dsp:nvSpPr>
        <dsp:cNvPr id="0" name=""/>
        <dsp:cNvSpPr/>
      </dsp:nvSpPr>
      <dsp:spPr>
        <a:xfrm>
          <a:off x="333150" y="3043448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FASD without intellectual disability</a:t>
          </a:r>
          <a:br>
            <a:rPr lang="en-CA" sz="1100" kern="1200" dirty="0"/>
          </a:br>
          <a:r>
            <a:rPr lang="en-CA" sz="1100" kern="1200" dirty="0"/>
            <a:t> </a:t>
          </a:r>
          <a:endParaRPr lang="en-US" sz="1100" kern="1200" dirty="0"/>
        </a:p>
      </dsp:txBody>
      <dsp:txXfrm>
        <a:off x="356393" y="3066691"/>
        <a:ext cx="2608505" cy="747079"/>
      </dsp:txXfrm>
    </dsp:sp>
    <dsp:sp modelId="{DA13E3E4-1C07-4E76-843A-BEC4B07966CA}">
      <dsp:nvSpPr>
        <dsp:cNvPr id="0" name=""/>
        <dsp:cNvSpPr/>
      </dsp:nvSpPr>
      <dsp:spPr>
        <a:xfrm>
          <a:off x="3568920" y="0"/>
          <a:ext cx="3318739" cy="403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Data Collection</a:t>
          </a:r>
          <a:br>
            <a:rPr lang="en-CA" sz="3400" kern="1200" dirty="0"/>
          </a:br>
          <a:endParaRPr lang="en-US" sz="3400" kern="1200" dirty="0"/>
        </a:p>
      </dsp:txBody>
      <dsp:txXfrm>
        <a:off x="3568920" y="0"/>
        <a:ext cx="3318739" cy="1211797"/>
      </dsp:txXfrm>
    </dsp:sp>
    <dsp:sp modelId="{E90587EB-0ECB-4EE9-BE1E-D666F895DED4}">
      <dsp:nvSpPr>
        <dsp:cNvPr id="0" name=""/>
        <dsp:cNvSpPr/>
      </dsp:nvSpPr>
      <dsp:spPr>
        <a:xfrm>
          <a:off x="3900794" y="1212142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15 Semi-structured interviews via telephone</a:t>
          </a:r>
          <a:endParaRPr lang="en-US" sz="2000" kern="1200" dirty="0"/>
        </a:p>
      </dsp:txBody>
      <dsp:txXfrm>
        <a:off x="3924037" y="1235385"/>
        <a:ext cx="2608505" cy="747079"/>
      </dsp:txXfrm>
    </dsp:sp>
    <dsp:sp modelId="{CB2A2173-D978-4A9A-8D00-BC448212F3F0}">
      <dsp:nvSpPr>
        <dsp:cNvPr id="0" name=""/>
        <dsp:cNvSpPr/>
      </dsp:nvSpPr>
      <dsp:spPr>
        <a:xfrm>
          <a:off x="3900794" y="2127795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Transcribed concurrently</a:t>
          </a:r>
          <a:endParaRPr lang="en-US" sz="2000" kern="1200" dirty="0"/>
        </a:p>
      </dsp:txBody>
      <dsp:txXfrm>
        <a:off x="3924037" y="2151038"/>
        <a:ext cx="2608505" cy="747079"/>
      </dsp:txXfrm>
    </dsp:sp>
    <dsp:sp modelId="{107A5440-D3A8-4B1C-B5A9-12C3070F9A90}">
      <dsp:nvSpPr>
        <dsp:cNvPr id="0" name=""/>
        <dsp:cNvSpPr/>
      </dsp:nvSpPr>
      <dsp:spPr>
        <a:xfrm>
          <a:off x="3900794" y="3043448"/>
          <a:ext cx="2654991" cy="793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Interview questions refined iteratively </a:t>
          </a:r>
          <a:br>
            <a:rPr lang="en-CA" sz="2000" kern="1200" dirty="0"/>
          </a:br>
          <a:endParaRPr lang="en-US" sz="2000" kern="1200" dirty="0"/>
        </a:p>
      </dsp:txBody>
      <dsp:txXfrm>
        <a:off x="3924037" y="3066691"/>
        <a:ext cx="2608505" cy="747079"/>
      </dsp:txXfrm>
    </dsp:sp>
    <dsp:sp modelId="{92E16619-3268-4BCC-98CB-34F8AB6CAD7D}">
      <dsp:nvSpPr>
        <dsp:cNvPr id="0" name=""/>
        <dsp:cNvSpPr/>
      </dsp:nvSpPr>
      <dsp:spPr>
        <a:xfrm>
          <a:off x="7136565" y="0"/>
          <a:ext cx="3318739" cy="4039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Data Analysis</a:t>
          </a:r>
          <a:br>
            <a:rPr lang="en-CA" sz="3400" kern="1200" dirty="0"/>
          </a:br>
          <a:endParaRPr lang="en-US" sz="3400" kern="1200" dirty="0"/>
        </a:p>
      </dsp:txBody>
      <dsp:txXfrm>
        <a:off x="7136565" y="0"/>
        <a:ext cx="3318739" cy="1211797"/>
      </dsp:txXfrm>
    </dsp:sp>
    <dsp:sp modelId="{903AEEC7-D903-47A0-843F-E73A680F4863}">
      <dsp:nvSpPr>
        <dsp:cNvPr id="0" name=""/>
        <dsp:cNvSpPr/>
      </dsp:nvSpPr>
      <dsp:spPr>
        <a:xfrm>
          <a:off x="7468439" y="1212204"/>
          <a:ext cx="2654991" cy="1049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Qualitative data were coded and analyzed using thematic analysis </a:t>
          </a:r>
          <a:endParaRPr lang="en-US" sz="2000" kern="1200" dirty="0"/>
        </a:p>
      </dsp:txBody>
      <dsp:txXfrm>
        <a:off x="7499192" y="1242957"/>
        <a:ext cx="2593485" cy="988462"/>
      </dsp:txXfrm>
    </dsp:sp>
    <dsp:sp modelId="{340E8256-699A-44F4-AAC4-A353B4EDBAA1}">
      <dsp:nvSpPr>
        <dsp:cNvPr id="0" name=""/>
        <dsp:cNvSpPr/>
      </dsp:nvSpPr>
      <dsp:spPr>
        <a:xfrm>
          <a:off x="7425468" y="2423706"/>
          <a:ext cx="2740933" cy="1413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Descriptive analysis of the proportion of CDAS recommendations families were able to implement</a:t>
          </a:r>
          <a:endParaRPr lang="en-US" sz="2000" kern="1200" dirty="0"/>
        </a:p>
      </dsp:txBody>
      <dsp:txXfrm>
        <a:off x="7466861" y="2465099"/>
        <a:ext cx="2658147" cy="1330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EB16-52F2-4E75-B8FE-3528972CA07F}">
      <dsp:nvSpPr>
        <dsp:cNvPr id="0" name=""/>
        <dsp:cNvSpPr/>
      </dsp:nvSpPr>
      <dsp:spPr>
        <a:xfrm>
          <a:off x="7224199" y="940716"/>
          <a:ext cx="2491934" cy="2492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DD40C8-8C66-4DA1-8742-39515A150C9B}">
      <dsp:nvSpPr>
        <dsp:cNvPr id="0" name=""/>
        <dsp:cNvSpPr/>
      </dsp:nvSpPr>
      <dsp:spPr>
        <a:xfrm>
          <a:off x="7306939" y="1023811"/>
          <a:ext cx="2326454" cy="23262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27%</a:t>
          </a:r>
          <a:r>
            <a:rPr lang="en-CA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 of families were on waitlists for at least one service</a:t>
          </a:r>
        </a:p>
      </dsp:txBody>
      <dsp:txXfrm>
        <a:off x="7639522" y="1356188"/>
        <a:ext cx="1661289" cy="1661451"/>
      </dsp:txXfrm>
    </dsp:sp>
    <dsp:sp modelId="{D2491AC9-83FB-4AD6-8E7D-E46AE16CA6DC}">
      <dsp:nvSpPr>
        <dsp:cNvPr id="0" name=""/>
        <dsp:cNvSpPr/>
      </dsp:nvSpPr>
      <dsp:spPr>
        <a:xfrm rot="2700000">
          <a:off x="4651714" y="943729"/>
          <a:ext cx="2485932" cy="2485932"/>
        </a:xfrm>
        <a:prstGeom prst="teardrop">
          <a:avLst>
            <a:gd name="adj" fmla="val 100000"/>
          </a:avLst>
        </a:prstGeom>
        <a:solidFill>
          <a:schemeClr val="accent2">
            <a:hueOff val="-3703935"/>
            <a:satOff val="-1375"/>
            <a:lumOff val="313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8C52EB-36DC-418E-995C-34F5076BDC4F}">
      <dsp:nvSpPr>
        <dsp:cNvPr id="0" name=""/>
        <dsp:cNvSpPr/>
      </dsp:nvSpPr>
      <dsp:spPr>
        <a:xfrm>
          <a:off x="4747413" y="1057075"/>
          <a:ext cx="2326454" cy="23262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703935"/>
              <a:satOff val="-1375"/>
              <a:lumOff val="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Helvetica" panose="020B0604020202020204" pitchFamily="34" charset="0"/>
              <a:cs typeface="Helvetica" panose="020B0604020202020204" pitchFamily="34" charset="0"/>
            </a:rPr>
            <a:t>On average families connected to </a:t>
          </a:r>
          <a:r>
            <a:rPr lang="en-CA" sz="1800" b="1" kern="1200">
              <a:latin typeface="Helvetica" panose="020B0604020202020204" pitchFamily="34" charset="0"/>
              <a:cs typeface="Helvetica" panose="020B0604020202020204" pitchFamily="34" charset="0"/>
            </a:rPr>
            <a:t>53% </a:t>
          </a:r>
          <a:r>
            <a:rPr lang="en-CA" sz="1800" b="0" kern="1200">
              <a:latin typeface="Helvetica" panose="020B0604020202020204" pitchFamily="34" charset="0"/>
              <a:cs typeface="Helvetica" panose="020B0604020202020204" pitchFamily="34" charset="0"/>
            </a:rPr>
            <a:t>of recommended services</a:t>
          </a:r>
          <a:endParaRPr lang="en-CA" sz="1800" b="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079995" y="1389453"/>
        <a:ext cx="1661289" cy="1661451"/>
      </dsp:txXfrm>
    </dsp:sp>
    <dsp:sp modelId="{65F71196-0308-427D-A0A9-16C749B6F0DF}">
      <dsp:nvSpPr>
        <dsp:cNvPr id="0" name=""/>
        <dsp:cNvSpPr/>
      </dsp:nvSpPr>
      <dsp:spPr>
        <a:xfrm rot="2700000">
          <a:off x="2076228" y="943729"/>
          <a:ext cx="2485932" cy="2485932"/>
        </a:xfrm>
        <a:prstGeom prst="teardrop">
          <a:avLst>
            <a:gd name="adj" fmla="val 100000"/>
          </a:avLst>
        </a:prstGeom>
        <a:solidFill>
          <a:schemeClr val="accent2">
            <a:hueOff val="-7407870"/>
            <a:satOff val="-2749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5B0CC-1C3F-4B2F-8B8B-F9CFBAA9DA89}">
      <dsp:nvSpPr>
        <dsp:cNvPr id="0" name=""/>
        <dsp:cNvSpPr/>
      </dsp:nvSpPr>
      <dsp:spPr>
        <a:xfrm>
          <a:off x="2155967" y="1023811"/>
          <a:ext cx="2326454" cy="23262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407870"/>
              <a:satOff val="-2749"/>
              <a:lumOff val="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kern="1200" dirty="0">
              <a:latin typeface="Helvetica" panose="020B0604020202020204" pitchFamily="34" charset="0"/>
              <a:cs typeface="Helvetica" panose="020B0604020202020204" pitchFamily="34" charset="0"/>
            </a:rPr>
            <a:t>Families were connected to </a:t>
          </a:r>
          <a:r>
            <a:rPr lang="en-CA" sz="1800" b="1" kern="1200" dirty="0">
              <a:latin typeface="Helvetica" panose="020B0604020202020204" pitchFamily="34" charset="0"/>
              <a:cs typeface="Helvetica" panose="020B0604020202020204" pitchFamily="34" charset="0"/>
            </a:rPr>
            <a:t>25-100%</a:t>
          </a:r>
          <a:r>
            <a:rPr lang="en-CA" sz="1800" kern="1200" dirty="0">
              <a:latin typeface="Helvetica" panose="020B0604020202020204" pitchFamily="34" charset="0"/>
              <a:cs typeface="Helvetica" panose="020B0604020202020204" pitchFamily="34" charset="0"/>
            </a:rPr>
            <a:t> of recommended services</a:t>
          </a:r>
        </a:p>
      </dsp:txBody>
      <dsp:txXfrm>
        <a:off x="2488550" y="1356188"/>
        <a:ext cx="1661289" cy="1661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C9024-1A11-4159-8BA0-48A5EF3B3BE8}" type="datetimeFigureOut">
              <a:rPr lang="en-CA" smtClean="0"/>
              <a:t>2019-04-30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2D79-3975-4E85-87D2-626A6BD08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0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2D79-3975-4E85-87D2-626A6BD08F6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94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2D79-3975-4E85-87D2-626A6BD08F6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4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E2D79-3975-4E85-87D2-626A6BD08F6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36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60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2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5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4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3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414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19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4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ypothyroidmom.com/married-to-hashimotos-a-husbands-confession-where-i-blew-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abriders.net/communities_or_network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82">
            <a:extLst>
              <a:ext uri="{FF2B5EF4-FFF2-40B4-BE49-F238E27FC236}">
                <a16:creationId xmlns:a16="http://schemas.microsoft.com/office/drawing/2014/main" id="{D6881CB0-1221-43BE-BE77-866AB4D5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CBD77A15-12B8-4FAB-A167-E0D60E5C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A5D0DD1E-3DFD-459C-AF93-74007A3D1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C1E32EF0-93A9-42DF-953A-1574E58C5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173F2476-AF66-478D-98AC-4E572A85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91" name="Freeform 206">
              <a:extLst>
                <a:ext uri="{FF2B5EF4-FFF2-40B4-BE49-F238E27FC236}">
                  <a16:creationId xmlns:a16="http://schemas.microsoft.com/office/drawing/2014/main" id="{C1FF5215-F946-48D6-BA7C-5BCEBE2D1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2" name="Freeform 211">
              <a:extLst>
                <a:ext uri="{FF2B5EF4-FFF2-40B4-BE49-F238E27FC236}">
                  <a16:creationId xmlns:a16="http://schemas.microsoft.com/office/drawing/2014/main" id="{E9B1CB7D-F5B1-40C6-9E55-F1314B9B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A0F5362-ECD6-4C1D-9DFE-15BF7094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ctangle 94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5">
            <a:extLst>
              <a:ext uri="{FF2B5EF4-FFF2-40B4-BE49-F238E27FC236}">
                <a16:creationId xmlns:a16="http://schemas.microsoft.com/office/drawing/2014/main" id="{64A62ED5-69F8-4A9A-959F-BDFA4CB00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99" name="Freeform 9">
            <a:extLst>
              <a:ext uri="{FF2B5EF4-FFF2-40B4-BE49-F238E27FC236}">
                <a16:creationId xmlns:a16="http://schemas.microsoft.com/office/drawing/2014/main" id="{1E1E0581-3B45-45FA-909D-956C5BA8C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01" name="Freeform 13">
            <a:extLst>
              <a:ext uri="{FF2B5EF4-FFF2-40B4-BE49-F238E27FC236}">
                <a16:creationId xmlns:a16="http://schemas.microsoft.com/office/drawing/2014/main" id="{05474103-4A93-4198-B2FA-45EC74FD5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98" y="0"/>
            <a:ext cx="1215136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94A6B-5C3A-44B8-9397-562A1F79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870" y="1461168"/>
            <a:ext cx="6597777" cy="25114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5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Listening to Families: </a:t>
            </a:r>
            <a:br>
              <a:rPr lang="en-CA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CA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Perceptions of the Complex Developmental Behaviour Conditions Assessment and Transition to Community Services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02E6AA-459D-465E-9EE9-9C19432B3AFB}"/>
              </a:ext>
            </a:extLst>
          </p:cNvPr>
          <p:cNvSpPr txBox="1"/>
          <p:nvPr/>
        </p:nvSpPr>
        <p:spPr>
          <a:xfrm>
            <a:off x="4804891" y="4422759"/>
            <a:ext cx="670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Cairncross N.</a:t>
            </a:r>
            <a:r>
              <a:rPr lang="en-CA" baseline="30000" dirty="0"/>
              <a:t>1,2 </a:t>
            </a:r>
            <a:r>
              <a:rPr lang="en-CA" dirty="0"/>
              <a:t>Howie L.</a:t>
            </a:r>
            <a:r>
              <a:rPr lang="en-CA" baseline="30000" dirty="0"/>
              <a:t>1</a:t>
            </a:r>
            <a:r>
              <a:rPr lang="en-CA" dirty="0"/>
              <a:t> Lanphear N.</a:t>
            </a:r>
            <a:r>
              <a:rPr lang="en-CA" baseline="30000" dirty="0"/>
              <a:t>1 3</a:t>
            </a:r>
            <a:r>
              <a:rPr lang="en-CA" dirty="0"/>
              <a:t> Gislason M.</a:t>
            </a:r>
            <a:r>
              <a:rPr lang="en-CA" baseline="30000" dirty="0"/>
              <a:t>2</a:t>
            </a:r>
            <a:r>
              <a:rPr lang="en-CA" dirty="0"/>
              <a:t> Miller K.</a:t>
            </a:r>
            <a:r>
              <a:rPr lang="en-CA" baseline="30000" dirty="0"/>
              <a:t>1,2 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6021" y="5187297"/>
            <a:ext cx="6682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aseline="30000" dirty="0">
                <a:solidFill>
                  <a:srgbClr val="9DA0AD"/>
                </a:solidFill>
              </a:rPr>
              <a:t>1 </a:t>
            </a:r>
            <a:r>
              <a:rPr lang="en-CA" dirty="0">
                <a:solidFill>
                  <a:srgbClr val="9DA0AD"/>
                </a:solidFill>
              </a:rPr>
              <a:t>Sunny Hill Health Centre for Children, Vancouver, BC</a:t>
            </a:r>
            <a:endParaRPr lang="en-CA" baseline="30000" dirty="0">
              <a:solidFill>
                <a:srgbClr val="9DA0AD"/>
              </a:solidFill>
            </a:endParaRPr>
          </a:p>
          <a:p>
            <a:r>
              <a:rPr lang="en-CA" baseline="30000" dirty="0">
                <a:solidFill>
                  <a:srgbClr val="9DA0AD"/>
                </a:solidFill>
              </a:rPr>
              <a:t>2 </a:t>
            </a:r>
            <a:r>
              <a:rPr lang="en-CA" dirty="0">
                <a:solidFill>
                  <a:srgbClr val="9DA0AD"/>
                </a:solidFill>
              </a:rPr>
              <a:t>Faculty of Health Sciences, Simon Fraser University, Burnaby, BC</a:t>
            </a:r>
          </a:p>
          <a:p>
            <a:r>
              <a:rPr lang="en-CA" baseline="30000" dirty="0">
                <a:solidFill>
                  <a:srgbClr val="9DA0AD"/>
                </a:solidFill>
              </a:rPr>
              <a:t>3 </a:t>
            </a:r>
            <a:r>
              <a:rPr lang="en-CA" dirty="0">
                <a:solidFill>
                  <a:srgbClr val="9DA0AD"/>
                </a:solidFill>
              </a:rPr>
              <a:t>Faculty of Medicine, University of British, Vancouver, BC</a:t>
            </a:r>
          </a:p>
          <a:p>
            <a:endParaRPr lang="en-CA" dirty="0">
              <a:solidFill>
                <a:srgbClr val="9DA0AD"/>
              </a:solidFill>
            </a:endParaRPr>
          </a:p>
          <a:p>
            <a:endParaRPr lang="en-US" dirty="0">
              <a:solidFill>
                <a:srgbClr val="9DA0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3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FD1C-DE66-43D2-95ED-49077DA8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1139349"/>
            <a:ext cx="9904046" cy="1560716"/>
          </a:xfrm>
        </p:spPr>
        <p:txBody>
          <a:bodyPr/>
          <a:lstStyle/>
          <a:p>
            <a:pPr algn="ctr"/>
            <a:r>
              <a:rPr lang="en-CA" dirty="0"/>
              <a:t>Improving the Process for Families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E1AE34-2D7A-4302-B9E6-3A2C9E39C60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715067" y="2700065"/>
            <a:ext cx="8219246" cy="26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CA" altLang="en-US" sz="2200" i="1" dirty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CA" altLang="en-US" sz="2200" i="1" dirty="0">
                <a:cs typeface="Helvetica" panose="020B0604020202020204" pitchFamily="34" charset="0"/>
              </a:rPr>
              <a:t>“It was left open for questions… but you’re blown away!”</a:t>
            </a:r>
            <a:br>
              <a:rPr lang="en-CA" altLang="en-US" sz="2200" i="1" dirty="0">
                <a:cs typeface="Helvetica" panose="020B0604020202020204" pitchFamily="34" charset="0"/>
              </a:rPr>
            </a:br>
            <a:endParaRPr lang="en-CA" altLang="en-US" sz="2200" i="1" dirty="0"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CA" altLang="en-US" sz="2200" i="1" dirty="0">
                <a:cs typeface="Helvetica" panose="020B0604020202020204" pitchFamily="34" charset="0"/>
              </a:rPr>
              <a:t>“I was in shell shock at first… I know what to ask for now!”</a:t>
            </a:r>
          </a:p>
          <a:p>
            <a:pPr marL="0" indent="0" algn="ctr">
              <a:buNone/>
            </a:pPr>
            <a:br>
              <a:rPr lang="en-CA" altLang="en-US" sz="2200" i="1" dirty="0">
                <a:cs typeface="Helvetica" panose="020B0604020202020204" pitchFamily="34" charset="0"/>
              </a:rPr>
            </a:br>
            <a:r>
              <a:rPr lang="en-CA" altLang="en-US" sz="2200" i="1" dirty="0">
                <a:cs typeface="Helvetica" panose="020B0604020202020204" pitchFamily="34" charset="0"/>
              </a:rPr>
              <a:t>“You’re being bombarded. You forget everything once you get home!”</a:t>
            </a:r>
          </a:p>
        </p:txBody>
      </p:sp>
    </p:spTree>
    <p:extLst>
      <p:ext uri="{BB962C8B-B14F-4D97-AF65-F5344CB8AC3E}">
        <p14:creationId xmlns:p14="http://schemas.microsoft.com/office/powerpoint/2010/main" val="265145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6E89-D4AC-48E9-AD9B-51B0FFA4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29" y="1296764"/>
            <a:ext cx="9752181" cy="1560716"/>
          </a:xfrm>
        </p:spPr>
        <p:txBody>
          <a:bodyPr>
            <a:normAutofit/>
          </a:bodyPr>
          <a:lstStyle/>
          <a:p>
            <a:r>
              <a:rPr lang="en-CA" sz="4200" dirty="0"/>
              <a:t>Implications for a Pediatric Navigator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5A7E-33AF-4B4B-8AEF-7DA1CE3F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1895475"/>
            <a:ext cx="5348909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br>
              <a:rPr lang="en-CA" alt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CA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CA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These finding support the potential benefit of identifying ‘navigators’ mandated to strengthening connection and clarity during the transition from assessment to community services.</a:t>
            </a:r>
          </a:p>
          <a:p>
            <a:endParaRPr lang="en-CA" dirty="0"/>
          </a:p>
        </p:txBody>
      </p:sp>
      <p:pic>
        <p:nvPicPr>
          <p:cNvPr id="16" name="Graphic 15" descr="Group">
            <a:extLst>
              <a:ext uri="{FF2B5EF4-FFF2-40B4-BE49-F238E27FC236}">
                <a16:creationId xmlns:a16="http://schemas.microsoft.com/office/drawing/2014/main" id="{E33F727A-58AC-44BF-87D5-3DC29EA4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337" y="2857480"/>
            <a:ext cx="2933934" cy="29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881CB0-1221-43BE-BE77-866AB4D5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BD77A15-12B8-4FAB-A167-E0D60E5C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5D0DD1E-3DFD-459C-AF93-74007A3D1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1E32EF0-93A9-42DF-953A-1574E58C5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3F2476-AF66-478D-98AC-4E572A85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C1FF5215-F946-48D6-BA7C-5BCEBE2D1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E9B1CB7D-F5B1-40C6-9E55-F1314B9B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0F5362-ECD6-4C1D-9DFE-15BF7094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9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0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D6572ED-5571-4D8E-AE2A-58BA89F2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/>
              <a:t>Thank you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967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30CDA-564C-4CB4-B6D8-8D4D2FB9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CA" sz="3600" dirty="0"/>
              <a:t>Acknowledgments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19ED-0C6A-4122-874C-CC7BE296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400"/>
            <a:ext cx="9486309" cy="3124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dirty="0"/>
              <a:t>As a settler, I respectfully acknowledge that I </a:t>
            </a:r>
            <a:r>
              <a:rPr lang="en-CA" dirty="0" err="1"/>
              <a:t>Iive</a:t>
            </a:r>
            <a:r>
              <a:rPr lang="en-CA" dirty="0"/>
              <a:t>, work, and learn on the </a:t>
            </a:r>
            <a:r>
              <a:rPr lang="en-CA" dirty="0" err="1"/>
              <a:t>unceded</a:t>
            </a:r>
            <a:r>
              <a:rPr lang="en-CA" dirty="0"/>
              <a:t> Coast Salish Territories of the </a:t>
            </a:r>
            <a:r>
              <a:rPr lang="en-CA" dirty="0" err="1"/>
              <a:t>xʷməθkwəy̓əm</a:t>
            </a:r>
            <a:r>
              <a:rPr lang="en-CA" dirty="0"/>
              <a:t> (Musqueam), Skwxwú7mesh (Squamish), and </a:t>
            </a:r>
            <a:r>
              <a:rPr lang="en-CA" dirty="0" err="1"/>
              <a:t>Səl̓ílwətaɬ</a:t>
            </a:r>
            <a:r>
              <a:rPr lang="en-CA" dirty="0"/>
              <a:t> (</a:t>
            </a:r>
            <a:r>
              <a:rPr lang="en-CA" dirty="0" err="1"/>
              <a:t>Tsleil-Waututh</a:t>
            </a:r>
            <a:r>
              <a:rPr lang="en-CA" dirty="0"/>
              <a:t>) Nations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My deepest gratitude to the families who were able to participate. Your stories matter. </a:t>
            </a:r>
          </a:p>
          <a:p>
            <a:pPr marL="0" indent="0">
              <a:buNone/>
            </a:pPr>
            <a:endParaRPr lang="en-CA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9495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B3142D0-3112-4D80-B5AB-23043308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30CDA-564C-4CB4-B6D8-8D4D2FB9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560" y="3429000"/>
            <a:ext cx="2397711" cy="822958"/>
          </a:xfrm>
        </p:spPr>
        <p:txBody>
          <a:bodyPr anchor="b">
            <a:normAutofit/>
          </a:bodyPr>
          <a:lstStyle/>
          <a:p>
            <a:r>
              <a:rPr lang="en-CA" dirty="0"/>
              <a:t>Context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2DBB21D-8BE0-417D-B2D5-0FECEB68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2944" y="4573693"/>
            <a:ext cx="41513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951F4280-22A4-4CED-8BF0-778C588D4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717078"/>
              </p:ext>
            </p:extLst>
          </p:nvPr>
        </p:nvGraphicFramePr>
        <p:xfrm>
          <a:off x="193040" y="345448"/>
          <a:ext cx="9113520" cy="607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89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F6E5-7D3A-4FD9-93C7-DF305179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CA" dirty="0"/>
              <a:t>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B94A88-6F76-4849-890E-4D55405F6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CA" dirty="0"/>
              <a:t>Understand the experiences of families of children who had been assessed and diagnosed with Fetal Alcohol Spectrum Disorder (FASD) at SHHC; and, </a:t>
            </a:r>
          </a:p>
          <a:p>
            <a:pPr marL="457200" indent="-457200">
              <a:buAutoNum type="arabicPeriod"/>
            </a:pPr>
            <a:r>
              <a:rPr lang="en-CA" dirty="0"/>
              <a:t> Ascertain the success with which families were able to implement the recommended resources</a:t>
            </a:r>
          </a:p>
          <a:p>
            <a:endParaRPr lang="en-CA" dirty="0"/>
          </a:p>
        </p:txBody>
      </p:sp>
      <p:pic>
        <p:nvPicPr>
          <p:cNvPr id="7" name="Graphic 6" descr="Family with two children">
            <a:extLst>
              <a:ext uri="{FF2B5EF4-FFF2-40B4-BE49-F238E27FC236}">
                <a16:creationId xmlns:a16="http://schemas.microsoft.com/office/drawing/2014/main" id="{89B8A044-93A8-4B21-B9C0-1B7FCBD1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337" y="2857480"/>
            <a:ext cx="2933934" cy="29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0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0BA2247A-E9F8-4143-ADCA-0F842A18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0E8B5-E252-49C8-BC29-6879BD4C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49008"/>
            <a:ext cx="9701953" cy="156071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“Listening to Families”</a:t>
            </a:r>
            <a:br>
              <a:rPr lang="en-CA" sz="4000" dirty="0"/>
            </a:br>
            <a:r>
              <a:rPr lang="en-CA" sz="4000" dirty="0"/>
              <a:t>Quality Improvement Initiative </a:t>
            </a:r>
          </a:p>
        </p:txBody>
      </p: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D6AAB1FD-37D2-44D2-9E77-C42AA85E7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5E65D6E-8DCA-437B-9607-1711CA92C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047468"/>
              </p:ext>
            </p:extLst>
          </p:nvPr>
        </p:nvGraphicFramePr>
        <p:xfrm>
          <a:off x="1091953" y="2379222"/>
          <a:ext cx="10456581" cy="403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5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0BA2247A-E9F8-4143-ADCA-0F842A18E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0E8B5-E252-49C8-BC29-6879BD4C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592" y="976120"/>
            <a:ext cx="9701953" cy="1199889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Implementing Recommendations</a:t>
            </a:r>
          </a:p>
        </p:txBody>
      </p: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D6AAB1FD-37D2-44D2-9E77-C42AA85E7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6256482-E16F-4316-878B-69622939C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271547"/>
              </p:ext>
            </p:extLst>
          </p:nvPr>
        </p:nvGraphicFramePr>
        <p:xfrm>
          <a:off x="575035" y="2102184"/>
          <a:ext cx="11277510" cy="437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16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5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062F303-65EB-4865-A5A1-635ECAE2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5" y="1"/>
            <a:ext cx="1219223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70D8FAF-FF78-4775-A517-AC3885E7F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300" b="2431"/>
          <a:stretch/>
        </p:blipFill>
        <p:spPr>
          <a:xfrm>
            <a:off x="-23467" y="-3174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C453FF-44F1-44EA-9A7D-1E896523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03" y="3826960"/>
            <a:ext cx="8861388" cy="1515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solidFill>
                  <a:schemeClr val="tx1"/>
                </a:solidFill>
              </a:rPr>
              <a:t>Families Steering their own Care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98575A-559E-4B27-9C9E-CCC6EE2BD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3765326"/>
            <a:ext cx="1371600" cy="0"/>
          </a:xfrm>
          <a:prstGeom prst="line">
            <a:avLst/>
          </a:prstGeom>
          <a:ln w="38100">
            <a:solidFill>
              <a:srgbClr val="FA5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1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39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2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3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B9658EF-8AFB-4991-8D3D-6F1F70F26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084" b="14994"/>
          <a:stretch/>
        </p:blipFill>
        <p:spPr>
          <a:xfrm>
            <a:off x="-231" y="10"/>
            <a:ext cx="12192000" cy="455102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10F0297-FEF4-4E6B-9809-BB2DC806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1" y="4551038"/>
            <a:ext cx="12192231" cy="230696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187FAEB-9FEA-49E8-9D54-C107719B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35" y="4974036"/>
            <a:ext cx="6888864" cy="12634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05000"/>
              </a:lnSpc>
            </a:pPr>
            <a:r>
              <a:rPr lang="en-US" sz="3900" dirty="0">
                <a:solidFill>
                  <a:schemeClr val="bg2"/>
                </a:solidFill>
              </a:rPr>
              <a:t>Varying levels of Connection</a:t>
            </a:r>
            <a:br>
              <a:rPr lang="en-US" sz="3900" dirty="0">
                <a:solidFill>
                  <a:schemeClr val="bg2"/>
                </a:solidFill>
              </a:rPr>
            </a:br>
            <a:r>
              <a:rPr lang="en-US" sz="3100" dirty="0">
                <a:solidFill>
                  <a:schemeClr val="bg2"/>
                </a:solidFill>
              </a:rPr>
              <a:t>(CDBC and Community Resources)</a:t>
            </a:r>
            <a:endParaRPr lang="en-US" sz="3900" dirty="0">
              <a:solidFill>
                <a:schemeClr val="bg2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E3062D-7269-40D3-A48B-577B21ED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 rot="16200000">
            <a:off x="7294942" y="5605776"/>
            <a:ext cx="6949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9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623799-6B7F-41B1-B7B4-F78C282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67C15C7-3131-4066-AB4E-4836017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64FD385-BAB9-4368-8D28-0D361A9F5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6A741B7-D871-4BE0-AE84-6ABD96DF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" name="Freeform 57">
            <a:extLst>
              <a:ext uri="{FF2B5EF4-FFF2-40B4-BE49-F238E27FC236}">
                <a16:creationId xmlns:a16="http://schemas.microsoft.com/office/drawing/2014/main" id="{9A396EE4-73AE-42F5-B20D-3AC542A59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05887-E135-471E-BF04-F3572A305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2526E7F7-EE92-4AED-8B13-22818008E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EDF5FBA7-23EA-4304-96CB-E695B5B12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D9F16C-94B8-4AD0-8D90-B71DD3F5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062F303-65EB-4865-A5A1-635ECAE2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5" y="1"/>
            <a:ext cx="1219223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light, hanging, traffic&#10;&#10;Description automatically generated">
            <a:extLst>
              <a:ext uri="{FF2B5EF4-FFF2-40B4-BE49-F238E27FC236}">
                <a16:creationId xmlns:a16="http://schemas.microsoft.com/office/drawing/2014/main" id="{8189BC6B-DCC3-4B55-9213-529DD21EE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/>
          </a:blip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90C40-F39D-4F81-AF76-9CA05F5E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69" y="2155865"/>
            <a:ext cx="8861388" cy="1515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>
                <a:solidFill>
                  <a:schemeClr val="tx1"/>
                </a:solidFill>
              </a:rPr>
              <a:t> Hitting Road Blocks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98575A-559E-4B27-9C9E-CCC6EE2BD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3765326"/>
            <a:ext cx="1371600" cy="0"/>
          </a:xfrm>
          <a:prstGeom prst="line">
            <a:avLst/>
          </a:prstGeom>
          <a:ln w="38100">
            <a:solidFill>
              <a:srgbClr val="F3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5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342</Words>
  <Application>Microsoft Office PowerPoint</Application>
  <PresentationFormat>Widescreen</PresentationFormat>
  <Paragraphs>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Century Schoolbook</vt:lpstr>
      <vt:lpstr>Corbel</vt:lpstr>
      <vt:lpstr>Helvetica</vt:lpstr>
      <vt:lpstr>Feathered</vt:lpstr>
      <vt:lpstr>Listening to Families:  Perceptions of the Complex Developmental Behaviour Conditions Assessment and Transition to Community Services</vt:lpstr>
      <vt:lpstr>Acknowledgments</vt:lpstr>
      <vt:lpstr>Context</vt:lpstr>
      <vt:lpstr>Objectives</vt:lpstr>
      <vt:lpstr>“Listening to Families” Quality Improvement Initiative </vt:lpstr>
      <vt:lpstr>Implementing Recommendations</vt:lpstr>
      <vt:lpstr>Families Steering their own Care </vt:lpstr>
      <vt:lpstr>Varying levels of Connection (CDBC and Community Resources)</vt:lpstr>
      <vt:lpstr> Hitting Road Blocks </vt:lpstr>
      <vt:lpstr>Improving the Process for Families</vt:lpstr>
      <vt:lpstr>Implications for a Pediatric Navigator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Families:  Perceptions of the Complex Developmental Behaviour Conditions Assessment and Transition to Community Services</dc:title>
  <dc:creator>Nicky Cairncross</dc:creator>
  <cp:lastModifiedBy>jason gordon</cp:lastModifiedBy>
  <cp:revision>6</cp:revision>
  <dcterms:created xsi:type="dcterms:W3CDTF">2019-04-30T05:34:48Z</dcterms:created>
  <dcterms:modified xsi:type="dcterms:W3CDTF">2019-05-01T04:39:27Z</dcterms:modified>
</cp:coreProperties>
</file>