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60" r:id="rId2"/>
    <p:sldId id="263" r:id="rId3"/>
    <p:sldId id="258" r:id="rId4"/>
    <p:sldId id="266" r:id="rId5"/>
    <p:sldId id="267" r:id="rId6"/>
    <p:sldId id="265" r:id="rId7"/>
    <p:sldId id="264" r:id="rId8"/>
    <p:sldId id="301" r:id="rId9"/>
    <p:sldId id="262" r:id="rId10"/>
    <p:sldId id="261" r:id="rId11"/>
    <p:sldId id="268" r:id="rId12"/>
    <p:sldId id="269" r:id="rId13"/>
    <p:sldId id="270" r:id="rId14"/>
    <p:sldId id="271" r:id="rId15"/>
    <p:sldId id="276" r:id="rId16"/>
    <p:sldId id="272" r:id="rId17"/>
    <p:sldId id="273" r:id="rId18"/>
    <p:sldId id="274" r:id="rId19"/>
    <p:sldId id="275" r:id="rId20"/>
    <p:sldId id="277" r:id="rId21"/>
    <p:sldId id="278" r:id="rId22"/>
    <p:sldId id="279" r:id="rId23"/>
    <p:sldId id="280" r:id="rId24"/>
    <p:sldId id="281" r:id="rId25"/>
    <p:sldId id="285" r:id="rId26"/>
    <p:sldId id="284" r:id="rId27"/>
    <p:sldId id="286" r:id="rId28"/>
    <p:sldId id="283" r:id="rId29"/>
    <p:sldId id="287" r:id="rId30"/>
    <p:sldId id="288" r:id="rId31"/>
    <p:sldId id="289" r:id="rId32"/>
    <p:sldId id="282" r:id="rId33"/>
    <p:sldId id="290" r:id="rId34"/>
    <p:sldId id="302" r:id="rId35"/>
    <p:sldId id="304"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37" d="100"/>
          <a:sy n="37" d="100"/>
        </p:scale>
        <p:origin x="130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251665B-C24A-4702-B522-6A4334602E03}"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251665B-C24A-4702-B522-6A4334602E03}" type="datetimeFigureOut">
              <a:rPr lang="en-US" smtClean="0"/>
              <a:t>5/5/2019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5FD889E0-CAB2-4699-909D-B9A88D47ACB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251665B-C24A-4702-B522-6A4334602E03}" type="datetimeFigureOut">
              <a:rPr lang="en-US" smtClean="0"/>
              <a:t>5/5/2019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FD889E0-CAB2-4699-909D-B9A88D47AC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6"/>
            <a:ext cx="7556313" cy="1954035"/>
          </a:xfrm>
        </p:spPr>
        <p:txBody>
          <a:bodyPr/>
          <a:lstStyle/>
          <a:p>
            <a:r>
              <a:rPr lang="en-US" dirty="0"/>
              <a:t>BC Centre for Ability (BCCFA)</a:t>
            </a:r>
            <a:br>
              <a:rPr lang="en-US" dirty="0"/>
            </a:br>
            <a:r>
              <a:rPr lang="en-US" sz="3200" dirty="0">
                <a:solidFill>
                  <a:schemeClr val="tx1"/>
                </a:solidFill>
              </a:rPr>
              <a:t>Bridging the Gap: </a:t>
            </a:r>
            <a:r>
              <a:rPr lang="en-US" sz="2500" dirty="0">
                <a:solidFill>
                  <a:schemeClr val="tx1"/>
                </a:solidFill>
              </a:rPr>
              <a:t>Feeding Services</a:t>
            </a:r>
            <a:br>
              <a:rPr lang="en-US" sz="1600" dirty="0">
                <a:solidFill>
                  <a:schemeClr val="tx1"/>
                </a:solidFill>
              </a:rPr>
            </a:br>
            <a:r>
              <a:rPr lang="en-US" sz="1600" dirty="0" err="1">
                <a:solidFill>
                  <a:schemeClr val="tx1"/>
                </a:solidFill>
              </a:rPr>
              <a:t>Paediatric</a:t>
            </a:r>
            <a:r>
              <a:rPr lang="en-US" sz="1600" dirty="0">
                <a:solidFill>
                  <a:schemeClr val="tx1"/>
                </a:solidFill>
              </a:rPr>
              <a:t> Update Symposium 2019</a:t>
            </a:r>
            <a:br>
              <a:rPr lang="en-US" sz="1600" dirty="0">
                <a:solidFill>
                  <a:schemeClr val="tx1"/>
                </a:solidFill>
              </a:rPr>
            </a:br>
            <a:br>
              <a:rPr lang="en-US" sz="1600" dirty="0">
                <a:solidFill>
                  <a:schemeClr val="tx1"/>
                </a:solidFill>
              </a:rPr>
            </a:br>
            <a:r>
              <a:rPr lang="en-US" sz="1600" dirty="0">
                <a:solidFill>
                  <a:schemeClr val="tx1"/>
                </a:solidFill>
              </a:rPr>
              <a:t>Nicole Nybo (OT) &amp; Nina Giuliani (OT)</a:t>
            </a: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277" y="2106591"/>
            <a:ext cx="7054850"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0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RRFT Expected Outcomes</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1948" y="1953977"/>
            <a:ext cx="7397824" cy="349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0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Departmental Education (2017)</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688694" y="1498922"/>
            <a:ext cx="6886936" cy="3493264"/>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endParaRPr lang="en-CA" sz="2700" b="1"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700" b="1" dirty="0">
                <a:solidFill>
                  <a:prstClr val="black"/>
                </a:solidFill>
                <a:latin typeface="Lucida Sans Unicode"/>
              </a:rPr>
              <a:t>Foundations for Successful Feeding in Infants and Young Children</a:t>
            </a:r>
            <a:r>
              <a:rPr lang="en-CA" sz="2700" dirty="0">
                <a:solidFill>
                  <a:prstClr val="black"/>
                </a:solidFill>
                <a:latin typeface="Lucida Sans Unicode"/>
              </a:rPr>
              <a:t>.</a:t>
            </a:r>
          </a:p>
          <a:p>
            <a:pPr marL="621792" lvl="1" indent="-228600">
              <a:spcBef>
                <a:spcPts val="324"/>
              </a:spcBef>
              <a:buClr>
                <a:srgbClr val="2DA2BF"/>
              </a:buClr>
              <a:buFont typeface="Verdana"/>
              <a:buChar char="◦"/>
            </a:pPr>
            <a:r>
              <a:rPr lang="en-CA" sz="2300" dirty="0">
                <a:solidFill>
                  <a:prstClr val="black"/>
                </a:solidFill>
                <a:latin typeface="Lucida Sans Unicode"/>
              </a:rPr>
              <a:t>Deb Cuthbert  (OT) and Janice </a:t>
            </a:r>
            <a:r>
              <a:rPr lang="en-CA" sz="2300" dirty="0" err="1">
                <a:solidFill>
                  <a:prstClr val="black"/>
                </a:solidFill>
                <a:latin typeface="Lucida Sans Unicode"/>
              </a:rPr>
              <a:t>Duivestein</a:t>
            </a:r>
            <a:r>
              <a:rPr lang="en-CA" sz="2300" dirty="0">
                <a:solidFill>
                  <a:prstClr val="black"/>
                </a:solidFill>
                <a:latin typeface="Lucida Sans Unicode"/>
              </a:rPr>
              <a:t> (OT)</a:t>
            </a:r>
          </a:p>
          <a:p>
            <a:pPr marL="621792" lvl="1" indent="-228600">
              <a:spcBef>
                <a:spcPts val="324"/>
              </a:spcBef>
              <a:buClr>
                <a:srgbClr val="2DA2BF"/>
              </a:buClr>
              <a:buFont typeface="Verdana"/>
              <a:buChar char="◦"/>
            </a:pPr>
            <a:endParaRPr lang="en-CA" sz="2300" dirty="0">
              <a:solidFill>
                <a:prstClr val="black"/>
              </a:solidFill>
              <a:latin typeface="Lucida Sans Unicode"/>
            </a:endParaRPr>
          </a:p>
          <a:p>
            <a:pPr marL="859536" lvl="2" indent="-228600">
              <a:spcBef>
                <a:spcPts val="350"/>
              </a:spcBef>
              <a:buClr>
                <a:srgbClr val="DA1F28"/>
              </a:buClr>
              <a:buSzPct val="100000"/>
              <a:buFont typeface="Wingdings 2"/>
              <a:buChar char=""/>
            </a:pPr>
            <a:r>
              <a:rPr lang="en-CA" sz="2800" dirty="0">
                <a:solidFill>
                  <a:prstClr val="black"/>
                </a:solidFill>
                <a:latin typeface="Lucida Sans Unicode"/>
              </a:rPr>
              <a:t>Day 1: Infants</a:t>
            </a:r>
          </a:p>
          <a:p>
            <a:pPr marL="859536" lvl="2" indent="-228600">
              <a:spcBef>
                <a:spcPts val="350"/>
              </a:spcBef>
              <a:buClr>
                <a:srgbClr val="DA1F28"/>
              </a:buClr>
              <a:buSzPct val="100000"/>
              <a:buFont typeface="Wingdings 2"/>
              <a:buChar char=""/>
            </a:pPr>
            <a:r>
              <a:rPr lang="en-CA" sz="2800" dirty="0">
                <a:solidFill>
                  <a:prstClr val="black"/>
                </a:solidFill>
                <a:latin typeface="Lucida Sans Unicode"/>
              </a:rPr>
              <a:t>Day 2: Older Pediatrics</a:t>
            </a:r>
          </a:p>
        </p:txBody>
      </p:sp>
    </p:spTree>
    <p:extLst>
      <p:ext uri="{BB962C8B-B14F-4D97-AF65-F5344CB8AC3E}">
        <p14:creationId xmlns:p14="http://schemas.microsoft.com/office/powerpoint/2010/main" val="406542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Reassess (2017 – Feb 2018)</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49124" y="1134807"/>
            <a:ext cx="6682175" cy="4811574"/>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endParaRPr lang="en-CA" sz="2000"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000" dirty="0">
                <a:solidFill>
                  <a:prstClr val="black"/>
                </a:solidFill>
                <a:latin typeface="Lucida Sans Unicode"/>
              </a:rPr>
              <a:t>Intake</a:t>
            </a:r>
            <a:r>
              <a:rPr lang="en-CA" sz="2000" b="1" dirty="0">
                <a:solidFill>
                  <a:prstClr val="black"/>
                </a:solidFill>
                <a:latin typeface="Lucida Sans Unicode"/>
              </a:rPr>
              <a:t> </a:t>
            </a:r>
            <a:r>
              <a:rPr lang="en-CA" sz="2000" dirty="0">
                <a:solidFill>
                  <a:prstClr val="black"/>
                </a:solidFill>
                <a:latin typeface="Lucida Sans Unicode"/>
              </a:rPr>
              <a:t>identified</a:t>
            </a:r>
            <a:r>
              <a:rPr lang="en-CA" sz="2000" b="1" dirty="0">
                <a:solidFill>
                  <a:prstClr val="black"/>
                </a:solidFill>
                <a:latin typeface="Lucida Sans Unicode"/>
              </a:rPr>
              <a:t>:</a:t>
            </a:r>
          </a:p>
          <a:p>
            <a:pPr marL="621792" lvl="1" indent="-228600">
              <a:spcBef>
                <a:spcPts val="324"/>
              </a:spcBef>
              <a:buClr>
                <a:srgbClr val="2DA2BF"/>
              </a:buClr>
              <a:buFont typeface="Verdana"/>
              <a:buChar char="◦"/>
            </a:pPr>
            <a:r>
              <a:rPr lang="en-CA" sz="2000" dirty="0">
                <a:solidFill>
                  <a:prstClr val="black"/>
                </a:solidFill>
                <a:latin typeface="Lucida Sans Unicode"/>
              </a:rPr>
              <a:t>Inequity of public feeding services across regions</a:t>
            </a:r>
          </a:p>
          <a:p>
            <a:pPr marL="621792" lvl="1" indent="-228600">
              <a:spcBef>
                <a:spcPts val="324"/>
              </a:spcBef>
              <a:buClr>
                <a:srgbClr val="2DA2BF"/>
              </a:buClr>
              <a:buFont typeface="Verdana"/>
              <a:buChar char="◦"/>
            </a:pPr>
            <a:r>
              <a:rPr lang="en-CA" sz="2000" dirty="0">
                <a:solidFill>
                  <a:prstClr val="black"/>
                </a:solidFill>
                <a:latin typeface="Lucida Sans Unicode"/>
              </a:rPr>
              <a:t>Duplication of services and referrals in Vancouver</a:t>
            </a:r>
          </a:p>
          <a:p>
            <a:pPr marL="621792" lvl="1" indent="-228600">
              <a:spcBef>
                <a:spcPts val="324"/>
              </a:spcBef>
              <a:buClr>
                <a:srgbClr val="2DA2BF"/>
              </a:buClr>
              <a:buFont typeface="Verdana"/>
              <a:buChar char="◦"/>
            </a:pPr>
            <a:r>
              <a:rPr lang="en-CA" sz="2000" dirty="0">
                <a:solidFill>
                  <a:prstClr val="black"/>
                </a:solidFill>
                <a:latin typeface="Lucida Sans Unicode"/>
              </a:rPr>
              <a:t>Consistent request for Sensory Eating services </a:t>
            </a:r>
          </a:p>
          <a:p>
            <a:pPr marL="621792" lvl="1" indent="-228600">
              <a:spcBef>
                <a:spcPts val="324"/>
              </a:spcBef>
              <a:buClr>
                <a:srgbClr val="2DA2BF"/>
              </a:buClr>
              <a:buFont typeface="Verdana"/>
              <a:buChar char="◦"/>
            </a:pPr>
            <a:endParaRPr lang="en-CA" sz="2000" dirty="0">
              <a:solidFill>
                <a:prstClr val="black"/>
              </a:solidFill>
              <a:latin typeface="Lucida Sans Unicode"/>
            </a:endParaRPr>
          </a:p>
          <a:p>
            <a:pPr marL="393192" lvl="1">
              <a:spcBef>
                <a:spcPts val="324"/>
              </a:spcBef>
              <a:buClr>
                <a:srgbClr val="2DA2BF"/>
              </a:buClr>
            </a:pPr>
            <a:endParaRPr lang="en-CA" sz="2000"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000" dirty="0">
                <a:solidFill>
                  <a:prstClr val="black"/>
                </a:solidFill>
                <a:latin typeface="Lucida Sans Unicode"/>
              </a:rPr>
              <a:t>Conversations initiated between BCCFA and Vancouver Paediatric Team (VPT) regarding:</a:t>
            </a:r>
          </a:p>
          <a:p>
            <a:pPr marL="621792" lvl="1" indent="-228600">
              <a:spcBef>
                <a:spcPts val="324"/>
              </a:spcBef>
              <a:buClr>
                <a:srgbClr val="2DA2BF"/>
              </a:buClr>
              <a:buFont typeface="Verdana"/>
              <a:buChar char="◦"/>
            </a:pPr>
            <a:r>
              <a:rPr lang="en-CA" sz="2000" dirty="0">
                <a:solidFill>
                  <a:prstClr val="black"/>
                </a:solidFill>
                <a:latin typeface="Lucida Sans Unicode"/>
              </a:rPr>
              <a:t>Funding </a:t>
            </a:r>
          </a:p>
          <a:p>
            <a:pPr marL="621792" lvl="1" indent="-228600">
              <a:spcBef>
                <a:spcPts val="324"/>
              </a:spcBef>
              <a:buClr>
                <a:srgbClr val="2DA2BF"/>
              </a:buClr>
              <a:buFont typeface="Verdana"/>
              <a:buChar char="◦"/>
            </a:pPr>
            <a:r>
              <a:rPr lang="en-CA" sz="2000" dirty="0">
                <a:solidFill>
                  <a:prstClr val="black"/>
                </a:solidFill>
                <a:latin typeface="Lucida Sans Unicode"/>
              </a:rPr>
              <a:t>Mandate</a:t>
            </a:r>
          </a:p>
          <a:p>
            <a:pPr marL="621792" lvl="1" indent="-228600">
              <a:spcBef>
                <a:spcPts val="324"/>
              </a:spcBef>
              <a:buClr>
                <a:srgbClr val="2DA2BF"/>
              </a:buClr>
              <a:buFont typeface="Verdana"/>
              <a:buChar char="◦"/>
            </a:pPr>
            <a:r>
              <a:rPr lang="en-CA" sz="2000" dirty="0">
                <a:solidFill>
                  <a:prstClr val="black"/>
                </a:solidFill>
                <a:latin typeface="Lucida Sans Unicode"/>
              </a:rPr>
              <a:t>Referral confusion</a:t>
            </a:r>
          </a:p>
        </p:txBody>
      </p:sp>
    </p:spTree>
    <p:extLst>
      <p:ext uri="{BB962C8B-B14F-4D97-AF65-F5344CB8AC3E}">
        <p14:creationId xmlns:p14="http://schemas.microsoft.com/office/powerpoint/2010/main" val="355367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BCCFA Feeding Team </a:t>
            </a:r>
            <a:br>
              <a:rPr lang="en-US" sz="4000" dirty="0"/>
            </a:br>
            <a:r>
              <a:rPr lang="en-US" sz="4000" dirty="0"/>
              <a:t>(Sept 2018)</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1394749" y="1533646"/>
            <a:ext cx="5972537" cy="369332"/>
          </a:xfrm>
          <a:prstGeom prst="rect">
            <a:avLst/>
          </a:prstGeom>
          <a:noFill/>
        </p:spPr>
        <p:txBody>
          <a:bodyPr wrap="square" rtlCol="0">
            <a:spAutoFit/>
          </a:bodyPr>
          <a:lstStyle/>
          <a:p>
            <a:endParaRPr lang="en-CA" dirty="0"/>
          </a:p>
        </p:txBody>
      </p:sp>
      <p:grpSp>
        <p:nvGrpSpPr>
          <p:cNvPr id="4" name="Group 3"/>
          <p:cNvGrpSpPr/>
          <p:nvPr/>
        </p:nvGrpSpPr>
        <p:grpSpPr>
          <a:xfrm>
            <a:off x="821913" y="1718239"/>
            <a:ext cx="7301093" cy="3409137"/>
            <a:chOff x="730470" y="1166300"/>
            <a:chExt cx="7301093" cy="3409137"/>
          </a:xfrm>
        </p:grpSpPr>
        <p:grpSp>
          <p:nvGrpSpPr>
            <p:cNvPr id="5" name="Group 4"/>
            <p:cNvGrpSpPr/>
            <p:nvPr/>
          </p:nvGrpSpPr>
          <p:grpSpPr>
            <a:xfrm>
              <a:off x="777391" y="1166300"/>
              <a:ext cx="7056781" cy="1782200"/>
              <a:chOff x="586409" y="219482"/>
              <a:chExt cx="7056781" cy="1782200"/>
            </a:xfrm>
          </p:grpSpPr>
          <p:sp>
            <p:nvSpPr>
              <p:cNvPr id="7" name="Rectangle 6"/>
              <p:cNvSpPr/>
              <p:nvPr/>
            </p:nvSpPr>
            <p:spPr>
              <a:xfrm>
                <a:off x="586409" y="219482"/>
                <a:ext cx="7056781" cy="1782200"/>
              </a:xfrm>
              <a:prstGeom prst="rect">
                <a:avLst/>
              </a:prstGeom>
              <a:noFill/>
              <a:ln w="31750" cap="flat" cmpd="thickThin" algn="ctr">
                <a:noFill/>
                <a:prstDash val="solid"/>
              </a:ln>
              <a:effectLst/>
            </p:spPr>
          </p:sp>
          <p:sp>
            <p:nvSpPr>
              <p:cNvPr id="8" name="Rectangle 7"/>
              <p:cNvSpPr/>
              <p:nvPr/>
            </p:nvSpPr>
            <p:spPr>
              <a:xfrm>
                <a:off x="586409" y="219482"/>
                <a:ext cx="7056781" cy="1782200"/>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CA" sz="2400" i="0" u="none" strike="noStrike" kern="1200" cap="none" spc="0" normalizeH="0" baseline="0" noProof="0" dirty="0">
                    <a:ln>
                      <a:noFill/>
                    </a:ln>
                    <a:solidFill>
                      <a:sysClr val="windowText" lastClr="000000"/>
                    </a:solidFill>
                    <a:effectLst/>
                    <a:uLnTx/>
                    <a:uFillTx/>
                    <a:latin typeface="Lucida Sans Unicode"/>
                    <a:ea typeface="+mn-ea"/>
                    <a:cs typeface="+mn-cs"/>
                  </a:rPr>
                  <a:t>BCCFA Early Intervention Therapy (EIT) Feeding Team will take </a:t>
                </a:r>
                <a:r>
                  <a:rPr kumimoji="0" lang="en-CA" sz="2400" b="1" i="0" u="sng" strike="noStrike" kern="1200" cap="none" spc="0" normalizeH="0" baseline="0" noProof="0" dirty="0">
                    <a:ln>
                      <a:noFill/>
                    </a:ln>
                    <a:solidFill>
                      <a:sysClr val="windowText" lastClr="000000"/>
                    </a:solidFill>
                    <a:effectLst/>
                    <a:uLnTx/>
                    <a:uFillTx/>
                    <a:latin typeface="Lucida Sans Unicode"/>
                    <a:ea typeface="+mn-ea"/>
                    <a:cs typeface="+mn-cs"/>
                  </a:rPr>
                  <a:t>all feeding referrals*</a:t>
                </a:r>
                <a:r>
                  <a:rPr kumimoji="0" lang="en-CA" sz="2400" b="1" i="0" u="none" strike="noStrike" kern="1200" cap="none" spc="0" normalizeH="0" baseline="0" noProof="0" dirty="0">
                    <a:ln>
                      <a:noFill/>
                    </a:ln>
                    <a:solidFill>
                      <a:sysClr val="windowText" lastClr="000000"/>
                    </a:solidFill>
                    <a:effectLst/>
                    <a:uLnTx/>
                    <a:uFillTx/>
                    <a:latin typeface="Lucida Sans Unicode"/>
                    <a:ea typeface="+mn-ea"/>
                    <a:cs typeface="+mn-cs"/>
                  </a:rPr>
                  <a:t> </a:t>
                </a:r>
                <a:r>
                  <a:rPr kumimoji="0" lang="en-CA" sz="2400" i="0" u="none" strike="noStrike" kern="1200" cap="none" spc="0" normalizeH="0" baseline="0" noProof="0" dirty="0">
                    <a:ln>
                      <a:noFill/>
                    </a:ln>
                    <a:solidFill>
                      <a:sysClr val="windowText" lastClr="000000"/>
                    </a:solidFill>
                    <a:effectLst/>
                    <a:uLnTx/>
                    <a:uFillTx/>
                    <a:latin typeface="Lucida Sans Unicode"/>
                    <a:ea typeface="+mn-ea"/>
                    <a:cs typeface="+mn-cs"/>
                  </a:rPr>
                  <a:t>for children in the 0-5 year age range for clients in:</a:t>
                </a:r>
                <a:r>
                  <a:rPr kumimoji="0" lang="en-CA" sz="2400" i="0" u="none" strike="noStrike" kern="1200" cap="none" spc="0" normalizeH="0" baseline="0" noProof="0" dirty="0">
                    <a:ln>
                      <a:noFill/>
                    </a:ln>
                    <a:solidFill>
                      <a:sysClr val="window" lastClr="FFFFFF"/>
                    </a:solidFill>
                    <a:effectLst/>
                    <a:uLnTx/>
                    <a:uFillTx/>
                    <a:latin typeface="Lucida Sans Unicode"/>
                    <a:ea typeface="+mn-ea"/>
                    <a:cs typeface="+mn-cs"/>
                  </a:rPr>
                  <a:t>:</a:t>
                </a:r>
              </a:p>
            </p:txBody>
          </p:sp>
        </p:gr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70" y="2713900"/>
              <a:ext cx="7301093" cy="186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821913" y="5698876"/>
            <a:ext cx="4680520" cy="646331"/>
          </a:xfrm>
          <a:prstGeom prst="rect">
            <a:avLst/>
          </a:prstGeom>
          <a:noFill/>
        </p:spPr>
        <p:txBody>
          <a:bodyPr wrap="square" rtlCol="0">
            <a:spAutoFit/>
          </a:bodyPr>
          <a:lstStyle/>
          <a:p>
            <a:r>
              <a:rPr lang="en-US" dirty="0">
                <a:solidFill>
                  <a:prstClr val="black"/>
                </a:solidFill>
                <a:latin typeface="Lucida Sans Unicode"/>
              </a:rPr>
              <a:t>*Excluding feeding associated with mental health challenges.</a:t>
            </a:r>
          </a:p>
        </p:txBody>
      </p:sp>
    </p:spTree>
    <p:extLst>
      <p:ext uri="{BB962C8B-B14F-4D97-AF65-F5344CB8AC3E}">
        <p14:creationId xmlns:p14="http://schemas.microsoft.com/office/powerpoint/2010/main" val="219734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solidFill>
                  <a:srgbClr val="31B6FD"/>
                </a:solidFill>
              </a:rPr>
              <a:t>BCCFA Feeding Team </a:t>
            </a:r>
            <a:br>
              <a:rPr lang="en-US" sz="4000" dirty="0">
                <a:solidFill>
                  <a:srgbClr val="31B6FD"/>
                </a:solidFill>
              </a:rPr>
            </a:br>
            <a:r>
              <a:rPr lang="en-US" sz="4000" dirty="0">
                <a:solidFill>
                  <a:srgbClr val="31B6FD"/>
                </a:solidFill>
              </a:rPr>
              <a:t>(Sept 2018)</a:t>
            </a: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4" name="Content Placeholder 1"/>
          <p:cNvSpPr txBox="1">
            <a:spLocks/>
          </p:cNvSpPr>
          <p:nvPr/>
        </p:nvSpPr>
        <p:spPr>
          <a:xfrm>
            <a:off x="457200" y="1400305"/>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CA" sz="2700" b="1"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CA" sz="2700" b="1" i="0" u="none" strike="noStrike" kern="1200" cap="none" spc="0" normalizeH="0" baseline="0" noProof="0" dirty="0">
                <a:ln>
                  <a:noFill/>
                </a:ln>
                <a:solidFill>
                  <a:sysClr val="windowText" lastClr="000000"/>
                </a:solidFill>
                <a:effectLst/>
                <a:uLnTx/>
                <a:uFillTx/>
                <a:latin typeface="Lucida Sans Unicode"/>
                <a:ea typeface="+mn-ea"/>
                <a:cs typeface="+mn-cs"/>
              </a:rPr>
              <a:t>Rapid Response Feeding Team</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1" i="0" u="none" strike="noStrike" kern="1200" cap="none" spc="0" normalizeH="0" baseline="0" noProof="0" dirty="0">
                <a:ln>
                  <a:noFill/>
                </a:ln>
                <a:solidFill>
                  <a:sysClr val="windowText" lastClr="000000"/>
                </a:solidFill>
                <a:effectLst/>
                <a:uLnTx/>
                <a:uFillTx/>
                <a:latin typeface="Lucida Sans Unicode"/>
                <a:ea typeface="+mn-ea"/>
                <a:cs typeface="+mn-cs"/>
              </a:rPr>
              <a:t>Urgent</a:t>
            </a: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 Children with concerns around feeding safety and failure to thrive.</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1" i="0" u="none" strike="noStrike" kern="1200" cap="none" spc="0" normalizeH="0" baseline="0" noProof="0" dirty="0">
                <a:ln>
                  <a:noFill/>
                </a:ln>
                <a:solidFill>
                  <a:sysClr val="windowText" lastClr="000000"/>
                </a:solidFill>
                <a:effectLst/>
                <a:uLnTx/>
                <a:uFillTx/>
                <a:latin typeface="Lucida Sans Unicode"/>
                <a:ea typeface="+mn-ea"/>
                <a:cs typeface="+mn-cs"/>
              </a:rPr>
              <a:t>Prioritized</a:t>
            </a: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 Children with oral motor concerns: Not Failure to Thrive (FTT)</a:t>
            </a:r>
          </a:p>
          <a:p>
            <a:pPr marL="393192" marR="0" lvl="1" indent="0" algn="l" defTabSz="914400" rtl="0" eaLnBrk="1" fontAlgn="auto" latinLnBrk="0" hangingPunct="1">
              <a:lnSpc>
                <a:spcPct val="100000"/>
              </a:lnSpc>
              <a:spcBef>
                <a:spcPts val="324"/>
              </a:spcBef>
              <a:spcAft>
                <a:spcPts val="0"/>
              </a:spcAft>
              <a:buClr>
                <a:srgbClr val="2DA2BF"/>
              </a:buClr>
              <a:buSzTx/>
              <a:buFont typeface="Verdana"/>
              <a:buNone/>
              <a:tabLst/>
              <a:defRPr/>
            </a:pPr>
            <a:endPar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CA" sz="2700" b="1" i="0" u="none" strike="noStrike" kern="1200" cap="none" spc="0" normalizeH="0" baseline="0" noProof="0" dirty="0">
                <a:ln>
                  <a:noFill/>
                </a:ln>
                <a:solidFill>
                  <a:sysClr val="windowText" lastClr="000000"/>
                </a:solidFill>
                <a:effectLst/>
                <a:uLnTx/>
                <a:uFillTx/>
                <a:latin typeface="Lucida Sans Unicode"/>
                <a:ea typeface="+mn-ea"/>
                <a:cs typeface="+mn-cs"/>
              </a:rPr>
              <a:t>Picky Eaters</a:t>
            </a: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 </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Sensory/picky eating concerns with no other developmental concerns.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124347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Feeding Community of Practice</a:t>
            </a:r>
            <a:br>
              <a:rPr lang="en-US" sz="4000" dirty="0"/>
            </a:br>
            <a:r>
              <a:rPr lang="en-US" sz="4000" dirty="0"/>
              <a:t>(November 2018)</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4" name="Content Placeholder 1"/>
          <p:cNvSpPr txBox="1">
            <a:spLocks/>
          </p:cNvSpPr>
          <p:nvPr/>
        </p:nvSpPr>
        <p:spPr>
          <a:xfrm>
            <a:off x="457200" y="14813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Individual Conversations       Group Learning</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Open exploration of feeding questions including:</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Development and progression of feeding skills</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Impact of (low vs high) tone</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Encouraging lip closure</a:t>
            </a:r>
          </a:p>
          <a:p>
            <a:pPr marL="621792" marR="0" lvl="1" indent="-228600" algn="l" defTabSz="914400" rtl="0" eaLnBrk="1" fontAlgn="auto" latinLnBrk="0" hangingPunct="1">
              <a:lnSpc>
                <a:spcPct val="100000"/>
              </a:lnSpc>
              <a:spcBef>
                <a:spcPts val="324"/>
              </a:spcBef>
              <a:spcAft>
                <a:spcPts val="0"/>
              </a:spcAft>
              <a:buClr>
                <a:srgbClr val="2DA2BF"/>
              </a:buClr>
              <a:buSzTx/>
              <a:buFont typeface="Verdana"/>
              <a:buChar char="◦"/>
              <a:tabLst/>
              <a:defRPr/>
            </a:pPr>
            <a:r>
              <a:rPr kumimoji="0" lang="en-CA" sz="2300" b="0" i="0" u="none" strike="noStrike" kern="1200" cap="none" spc="0" normalizeH="0" baseline="0" noProof="0" dirty="0" err="1">
                <a:ln>
                  <a:noFill/>
                </a:ln>
                <a:solidFill>
                  <a:sysClr val="windowText" lastClr="000000"/>
                </a:solidFill>
                <a:effectLst/>
                <a:uLnTx/>
                <a:uFillTx/>
                <a:latin typeface="Lucida Sans Unicode"/>
                <a:ea typeface="+mn-ea"/>
                <a:cs typeface="+mn-cs"/>
              </a:rPr>
              <a:t>Etc</a:t>
            </a:r>
            <a:r>
              <a:rPr kumimoji="0" lang="en-CA" sz="2300" b="0" i="0" u="none" strike="noStrike" kern="1200" cap="none" spc="0" normalizeH="0" baseline="0" noProof="0" dirty="0">
                <a:ln>
                  <a:noFill/>
                </a:ln>
                <a:solidFill>
                  <a:sysClr val="windowText" lastClr="000000"/>
                </a:solidFill>
                <a:effectLst/>
                <a:uLnTx/>
                <a:uFillTx/>
                <a:latin typeface="Lucida Sans Unicode"/>
                <a:ea typeface="+mn-ea"/>
                <a:cs typeface="+mn-cs"/>
              </a:rPr>
              <a:t>…</a:t>
            </a:r>
          </a:p>
        </p:txBody>
      </p:sp>
      <p:sp>
        <p:nvSpPr>
          <p:cNvPr id="5" name="Pentagon 4"/>
          <p:cNvSpPr/>
          <p:nvPr/>
        </p:nvSpPr>
        <p:spPr>
          <a:xfrm>
            <a:off x="611560" y="1878843"/>
            <a:ext cx="4455664" cy="504056"/>
          </a:xfrm>
          <a:prstGeom prst="homePlate">
            <a:avLst/>
          </a:prstGeom>
          <a:solidFill>
            <a:srgbClr val="DA1F28">
              <a:alpha val="0"/>
            </a:srgbClr>
          </a:solidFill>
          <a:ln w="55000" cap="flat" cmpd="thickThin" algn="ctr">
            <a:solidFill>
              <a:srgbClr val="DA1F2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Lucida Sans Unicode"/>
              <a:ea typeface="+mn-ea"/>
              <a:cs typeface="+mn-cs"/>
            </a:endParaRPr>
          </a:p>
        </p:txBody>
      </p:sp>
      <p:sp>
        <p:nvSpPr>
          <p:cNvPr id="7" name="Flowchart: Alternate Process 6"/>
          <p:cNvSpPr/>
          <p:nvPr/>
        </p:nvSpPr>
        <p:spPr>
          <a:xfrm>
            <a:off x="5148063" y="1878843"/>
            <a:ext cx="3517687" cy="504056"/>
          </a:xfrm>
          <a:prstGeom prst="flowChartAlternateProcess">
            <a:avLst/>
          </a:prstGeom>
          <a:solidFill>
            <a:srgbClr val="2DA2BF">
              <a:alpha val="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409973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Therapist’ Feedback (COP)</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Rectangle 2"/>
          <p:cNvSpPr/>
          <p:nvPr/>
        </p:nvSpPr>
        <p:spPr>
          <a:xfrm>
            <a:off x="353223" y="1722279"/>
            <a:ext cx="7755038" cy="3236784"/>
          </a:xfrm>
          <a:prstGeom prst="rect">
            <a:avLst/>
          </a:prstGeom>
        </p:spPr>
        <p:txBody>
          <a:bodyPr wrap="square">
            <a:spAutoFit/>
          </a:bodyPr>
          <a:lstStyle/>
          <a:p>
            <a:pPr marL="109728" lvl="0">
              <a:spcBef>
                <a:spcPts val="400"/>
              </a:spcBef>
              <a:buClr>
                <a:srgbClr val="2DA2BF"/>
              </a:buClr>
              <a:buSzPct val="68000"/>
            </a:pPr>
            <a:endParaRPr lang="en-US" sz="2700" i="1" dirty="0">
              <a:solidFill>
                <a:prstClr val="black"/>
              </a:solidFill>
              <a:latin typeface="Lucida Sans Unicode"/>
            </a:endParaRPr>
          </a:p>
          <a:p>
            <a:pPr marL="109728" lvl="0">
              <a:spcBef>
                <a:spcPts val="400"/>
              </a:spcBef>
              <a:buClr>
                <a:srgbClr val="2DA2BF"/>
              </a:buClr>
              <a:buSzPct val="68000"/>
            </a:pPr>
            <a:r>
              <a:rPr lang="en-US" sz="2200" i="1" dirty="0">
                <a:solidFill>
                  <a:prstClr val="black"/>
                </a:solidFill>
                <a:latin typeface="Lucida Sans Unicode"/>
              </a:rPr>
              <a:t>“1) It’s great to be able to hear and discuss research and strategies together as a group with experienced clinicians to learn from their varied, extensive experience around feeding. </a:t>
            </a:r>
          </a:p>
          <a:p>
            <a:pPr marL="109728" lvl="0">
              <a:spcBef>
                <a:spcPts val="400"/>
              </a:spcBef>
              <a:buClr>
                <a:srgbClr val="2DA2BF"/>
              </a:buClr>
              <a:buSzPct val="68000"/>
            </a:pPr>
            <a:r>
              <a:rPr lang="en-US" sz="2200" i="1" dirty="0">
                <a:solidFill>
                  <a:prstClr val="black"/>
                </a:solidFill>
                <a:latin typeface="Lucida Sans Unicode"/>
              </a:rPr>
              <a:t>2) Lots of hands-on practical information!“</a:t>
            </a:r>
          </a:p>
          <a:p>
            <a:pPr marL="109728" lvl="0">
              <a:spcBef>
                <a:spcPts val="400"/>
              </a:spcBef>
              <a:buClr>
                <a:srgbClr val="2DA2BF"/>
              </a:buClr>
              <a:buSzPct val="68000"/>
            </a:pPr>
            <a:endParaRPr lang="en-US" sz="2700" i="1" dirty="0">
              <a:solidFill>
                <a:prstClr val="black"/>
              </a:solidFill>
              <a:latin typeface="Lucida Sans Unicode"/>
            </a:endParaRPr>
          </a:p>
          <a:p>
            <a:pPr marL="109728" lvl="0">
              <a:spcBef>
                <a:spcPts val="400"/>
              </a:spcBef>
              <a:buClr>
                <a:srgbClr val="2DA2BF"/>
              </a:buClr>
              <a:buSzPct val="68000"/>
            </a:pPr>
            <a:endParaRPr lang="en-US" sz="2700" i="1" dirty="0">
              <a:solidFill>
                <a:prstClr val="black"/>
              </a:solidFill>
              <a:latin typeface="Lucida Sans Unicode"/>
            </a:endParaRPr>
          </a:p>
        </p:txBody>
      </p:sp>
    </p:spTree>
    <p:extLst>
      <p:ext uri="{BB962C8B-B14F-4D97-AF65-F5344CB8AC3E}">
        <p14:creationId xmlns:p14="http://schemas.microsoft.com/office/powerpoint/2010/main" val="62843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solidFill>
                  <a:srgbClr val="31B6FD"/>
                </a:solidFill>
              </a:rPr>
              <a:t>Therapist’ Feedback (COP)</a:t>
            </a: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445625" y="1823013"/>
            <a:ext cx="7540907" cy="2590453"/>
          </a:xfrm>
          <a:prstGeom prst="rect">
            <a:avLst/>
          </a:prstGeom>
          <a:noFill/>
        </p:spPr>
        <p:txBody>
          <a:bodyPr wrap="square" rtlCol="0">
            <a:spAutoFit/>
          </a:bodyPr>
          <a:lstStyle/>
          <a:p>
            <a:pPr marL="109728" lvl="0">
              <a:spcBef>
                <a:spcPts val="400"/>
              </a:spcBef>
              <a:buClr>
                <a:srgbClr val="2DA2BF"/>
              </a:buClr>
              <a:buSzPct val="68000"/>
            </a:pPr>
            <a:r>
              <a:rPr lang="en-US" sz="2200" i="1" dirty="0">
                <a:solidFill>
                  <a:prstClr val="black"/>
                </a:solidFill>
                <a:latin typeface="Lucida Sans Unicode"/>
              </a:rPr>
              <a:t>“I would appreciate more experiential learning, as I often find it difficult to understand what I am seeing when I complete feeding observations.  If it’s feasible, perhaps we can invite families or watch videos of current feeding clients to increase learning.”</a:t>
            </a:r>
          </a:p>
          <a:p>
            <a:pPr marL="109728" lvl="0">
              <a:spcBef>
                <a:spcPts val="400"/>
              </a:spcBef>
              <a:buClr>
                <a:srgbClr val="2DA2BF"/>
              </a:buClr>
              <a:buSzPct val="68000"/>
            </a:pPr>
            <a:endParaRPr lang="en-CA" sz="2700" i="1" dirty="0">
              <a:solidFill>
                <a:prstClr val="black"/>
              </a:solidFill>
              <a:latin typeface="Lucida Sans Unicode"/>
            </a:endParaRPr>
          </a:p>
        </p:txBody>
      </p:sp>
    </p:spTree>
    <p:extLst>
      <p:ext uri="{BB962C8B-B14F-4D97-AF65-F5344CB8AC3E}">
        <p14:creationId xmlns:p14="http://schemas.microsoft.com/office/powerpoint/2010/main" val="326096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Try – Assess – Adapt – </a:t>
            </a:r>
            <a:br>
              <a:rPr lang="en-US" sz="4000" dirty="0"/>
            </a:br>
            <a:r>
              <a:rPr lang="en-US" sz="4000" dirty="0"/>
              <a:t>Try Again…</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pic>
        <p:nvPicPr>
          <p:cNvPr id="4"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45677" y="1844269"/>
            <a:ext cx="4595324"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6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Adaptations</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8" y="1724628"/>
            <a:ext cx="6290841" cy="1292662"/>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CA" sz="2700" dirty="0">
                <a:solidFill>
                  <a:prstClr val="black"/>
                </a:solidFill>
                <a:latin typeface="Lucida Sans Unicode"/>
              </a:rPr>
              <a:t>Community Partners</a:t>
            </a:r>
          </a:p>
          <a:p>
            <a:pPr marL="621792" lvl="1" indent="-228600">
              <a:spcBef>
                <a:spcPts val="324"/>
              </a:spcBef>
              <a:buClr>
                <a:srgbClr val="2DA2BF"/>
              </a:buClr>
              <a:buFont typeface="Verdana"/>
              <a:buChar char="◦"/>
            </a:pPr>
            <a:r>
              <a:rPr lang="en-CA" sz="2300" dirty="0">
                <a:solidFill>
                  <a:prstClr val="black"/>
                </a:solidFill>
                <a:latin typeface="Lucida Sans Unicode"/>
              </a:rPr>
              <a:t>Educating referral sources</a:t>
            </a:r>
          </a:p>
          <a:p>
            <a:pPr marL="621792" lvl="1" indent="-228600">
              <a:spcBef>
                <a:spcPts val="324"/>
              </a:spcBef>
              <a:buClr>
                <a:srgbClr val="2DA2BF"/>
              </a:buClr>
              <a:buFont typeface="Verdana"/>
              <a:buChar char="◦"/>
            </a:pPr>
            <a:r>
              <a:rPr lang="en-CA" sz="2300" dirty="0">
                <a:solidFill>
                  <a:prstClr val="black"/>
                </a:solidFill>
                <a:latin typeface="Lucida Sans Unicode"/>
              </a:rPr>
              <a:t>Sharing new service delivery model</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8389" y="3184597"/>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3313" y="4236009"/>
            <a:ext cx="2107628" cy="446276"/>
          </a:xfrm>
          <a:prstGeom prst="rect">
            <a:avLst/>
          </a:prstGeom>
        </p:spPr>
        <p:txBody>
          <a:bodyPr wrap="none">
            <a:spAutoFit/>
          </a:bodyPr>
          <a:lstStyle/>
          <a:p>
            <a:pPr marL="393192" lvl="1" algn="r">
              <a:spcBef>
                <a:spcPts val="324"/>
              </a:spcBef>
              <a:buClr>
                <a:srgbClr val="2DA2BF"/>
              </a:buClr>
            </a:pPr>
            <a:r>
              <a:rPr lang="en-CA" sz="2300" dirty="0">
                <a:solidFill>
                  <a:srgbClr val="474B78"/>
                </a:solidFill>
                <a:latin typeface="Lucida Sans Unicode"/>
              </a:rPr>
              <a:t>Flow Chart</a:t>
            </a:r>
          </a:p>
        </p:txBody>
      </p:sp>
    </p:spTree>
    <p:extLst>
      <p:ext uri="{BB962C8B-B14F-4D97-AF65-F5344CB8AC3E}">
        <p14:creationId xmlns:p14="http://schemas.microsoft.com/office/powerpoint/2010/main" val="385873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Overview</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Rectangle 2"/>
          <p:cNvSpPr/>
          <p:nvPr/>
        </p:nvSpPr>
        <p:spPr>
          <a:xfrm>
            <a:off x="596096" y="5289630"/>
            <a:ext cx="5278056" cy="430887"/>
          </a:xfrm>
          <a:prstGeom prst="rect">
            <a:avLst/>
          </a:prstGeom>
        </p:spPr>
        <p:txBody>
          <a:bodyPr wrap="square">
            <a:spAutoFit/>
          </a:bodyPr>
          <a:lstStyle/>
          <a:p>
            <a:endParaRPr lang="en-CA" sz="1100" dirty="0"/>
          </a:p>
          <a:p>
            <a:endParaRPr lang="en-CA" sz="1100" dirty="0"/>
          </a:p>
        </p:txBody>
      </p:sp>
      <p:sp>
        <p:nvSpPr>
          <p:cNvPr id="7" name="TextBox 6"/>
          <p:cNvSpPr txBox="1"/>
          <p:nvPr/>
        </p:nvSpPr>
        <p:spPr>
          <a:xfrm>
            <a:off x="399327" y="1510496"/>
            <a:ext cx="6481822" cy="2605842"/>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CA" sz="2500" dirty="0">
                <a:solidFill>
                  <a:prstClr val="black"/>
                </a:solidFill>
                <a:latin typeface="Lucida Sans Unicode"/>
              </a:rPr>
              <a:t>History of our feeding service</a:t>
            </a:r>
          </a:p>
          <a:p>
            <a:pPr marL="365760" lvl="0" indent="-256032">
              <a:spcBef>
                <a:spcPts val="400"/>
              </a:spcBef>
              <a:buClr>
                <a:srgbClr val="2DA2BF"/>
              </a:buClr>
              <a:buSzPct val="68000"/>
              <a:buFont typeface="Wingdings 3"/>
              <a:buChar char=""/>
            </a:pPr>
            <a:r>
              <a:rPr lang="en-CA" sz="2500" dirty="0">
                <a:solidFill>
                  <a:prstClr val="black"/>
                </a:solidFill>
                <a:latin typeface="Lucida Sans Unicode"/>
              </a:rPr>
              <a:t>Development, assessment, and redesign</a:t>
            </a:r>
          </a:p>
          <a:p>
            <a:pPr marL="365760" lvl="0" indent="-256032">
              <a:spcBef>
                <a:spcPts val="400"/>
              </a:spcBef>
              <a:buClr>
                <a:srgbClr val="2DA2BF"/>
              </a:buClr>
              <a:buSzPct val="68000"/>
              <a:buFont typeface="Wingdings 3"/>
              <a:buChar char=""/>
            </a:pPr>
            <a:r>
              <a:rPr lang="en-CA" sz="2500" dirty="0">
                <a:solidFill>
                  <a:prstClr val="black"/>
                </a:solidFill>
                <a:latin typeface="Lucida Sans Unicode"/>
              </a:rPr>
              <a:t>Adaptations</a:t>
            </a:r>
          </a:p>
          <a:p>
            <a:pPr marL="365760" lvl="0" indent="-256032">
              <a:spcBef>
                <a:spcPts val="400"/>
              </a:spcBef>
              <a:buClr>
                <a:srgbClr val="2DA2BF"/>
              </a:buClr>
              <a:buSzPct val="68000"/>
              <a:buFont typeface="Wingdings 3"/>
              <a:buChar char=""/>
            </a:pPr>
            <a:r>
              <a:rPr lang="en-CA" sz="2500" dirty="0">
                <a:solidFill>
                  <a:prstClr val="black"/>
                </a:solidFill>
                <a:latin typeface="Lucida Sans Unicode"/>
              </a:rPr>
              <a:t>Things to Keep</a:t>
            </a:r>
          </a:p>
          <a:p>
            <a:pPr marL="365760" lvl="0" indent="-256032">
              <a:spcBef>
                <a:spcPts val="400"/>
              </a:spcBef>
              <a:buClr>
                <a:srgbClr val="2DA2BF"/>
              </a:buClr>
              <a:buSzPct val="68000"/>
              <a:buFont typeface="Wingdings 3"/>
              <a:buChar char=""/>
            </a:pPr>
            <a:r>
              <a:rPr lang="en-CA" sz="2500" dirty="0">
                <a:solidFill>
                  <a:prstClr val="black"/>
                </a:solidFill>
                <a:latin typeface="Lucida Sans Unicode"/>
              </a:rPr>
              <a:t>Next Steps</a:t>
            </a:r>
          </a:p>
        </p:txBody>
      </p:sp>
    </p:spTree>
    <p:extLst>
      <p:ext uri="{BB962C8B-B14F-4D97-AF65-F5344CB8AC3E}">
        <p14:creationId xmlns:p14="http://schemas.microsoft.com/office/powerpoint/2010/main" val="416912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8389" y="3184597"/>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3313" y="4236009"/>
            <a:ext cx="2107628" cy="446276"/>
          </a:xfrm>
          <a:prstGeom prst="rect">
            <a:avLst/>
          </a:prstGeom>
        </p:spPr>
        <p:txBody>
          <a:bodyPr wrap="none">
            <a:spAutoFit/>
          </a:bodyPr>
          <a:lstStyle/>
          <a:p>
            <a:pPr marL="393192" lvl="1" algn="r">
              <a:spcBef>
                <a:spcPts val="324"/>
              </a:spcBef>
              <a:buClr>
                <a:srgbClr val="2DA2BF"/>
              </a:buClr>
            </a:pPr>
            <a:r>
              <a:rPr lang="en-CA" sz="2300" dirty="0">
                <a:solidFill>
                  <a:srgbClr val="474B78"/>
                </a:solidFill>
                <a:latin typeface="Lucida Sans Unicode"/>
              </a:rPr>
              <a:t>Flow Chart</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72007" y="-142384"/>
            <a:ext cx="9252518" cy="71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8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Adaptations</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8" y="1724628"/>
            <a:ext cx="6290841" cy="1292662"/>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CA" sz="2700" dirty="0">
                <a:solidFill>
                  <a:prstClr val="black"/>
                </a:solidFill>
                <a:latin typeface="Lucida Sans Unicode"/>
              </a:rPr>
              <a:t>Waitlist or Discharge?</a:t>
            </a:r>
          </a:p>
          <a:p>
            <a:pPr marL="621792" lvl="1" indent="-228600">
              <a:spcBef>
                <a:spcPts val="324"/>
              </a:spcBef>
              <a:buClr>
                <a:srgbClr val="2DA2BF"/>
              </a:buClr>
              <a:buFont typeface="Verdana"/>
              <a:buChar char="◦"/>
            </a:pPr>
            <a:r>
              <a:rPr lang="en-CA" sz="2300" dirty="0">
                <a:solidFill>
                  <a:prstClr val="black"/>
                </a:solidFill>
                <a:latin typeface="Lucida Sans Unicode"/>
              </a:rPr>
              <a:t>Minimizing impact on family</a:t>
            </a:r>
          </a:p>
          <a:p>
            <a:pPr marL="621792" lvl="1" indent="-228600">
              <a:spcBef>
                <a:spcPts val="324"/>
              </a:spcBef>
              <a:buClr>
                <a:srgbClr val="2DA2BF"/>
              </a:buClr>
              <a:buFont typeface="Verdana"/>
              <a:buChar char="◦"/>
            </a:pPr>
            <a:r>
              <a:rPr lang="en-CA" sz="2300" dirty="0">
                <a:solidFill>
                  <a:prstClr val="black"/>
                </a:solidFill>
                <a:latin typeface="Lucida Sans Unicode"/>
              </a:rPr>
              <a:t>Learning what “stable” looks like</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58941" y="3184597"/>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40365" y="4236009"/>
            <a:ext cx="3040576" cy="1231106"/>
          </a:xfrm>
          <a:prstGeom prst="rect">
            <a:avLst/>
          </a:prstGeom>
        </p:spPr>
        <p:txBody>
          <a:bodyPr wrap="none">
            <a:spAutoFit/>
          </a:bodyPr>
          <a:lstStyle/>
          <a:p>
            <a:pPr marL="393192" lvl="1" algn="r">
              <a:spcBef>
                <a:spcPts val="324"/>
              </a:spcBef>
              <a:buClr>
                <a:srgbClr val="2DA2BF"/>
              </a:buClr>
            </a:pPr>
            <a:r>
              <a:rPr lang="en-US" sz="2300" dirty="0">
                <a:solidFill>
                  <a:srgbClr val="474B78"/>
                </a:solidFill>
                <a:latin typeface="Lucida Sans Unicode"/>
              </a:rPr>
              <a:t>Intro letter</a:t>
            </a:r>
          </a:p>
          <a:p>
            <a:pPr marL="393192" lvl="1" algn="r">
              <a:spcBef>
                <a:spcPts val="324"/>
              </a:spcBef>
              <a:buClr>
                <a:srgbClr val="2DA2BF"/>
              </a:buClr>
            </a:pPr>
            <a:r>
              <a:rPr lang="en-US" sz="2300" dirty="0">
                <a:solidFill>
                  <a:srgbClr val="474B78"/>
                </a:solidFill>
                <a:latin typeface="Lucida Sans Unicode"/>
              </a:rPr>
              <a:t>Open door policy</a:t>
            </a:r>
          </a:p>
          <a:p>
            <a:pPr marL="393192" lvl="1" algn="r">
              <a:spcBef>
                <a:spcPts val="324"/>
              </a:spcBef>
              <a:buClr>
                <a:srgbClr val="2DA2BF"/>
              </a:buClr>
            </a:pPr>
            <a:endParaRPr lang="en-CA" sz="2300" dirty="0">
              <a:solidFill>
                <a:srgbClr val="474B78"/>
              </a:solidFill>
              <a:latin typeface="Lucida Sans Unicode"/>
            </a:endParaRPr>
          </a:p>
        </p:txBody>
      </p:sp>
    </p:spTree>
    <p:extLst>
      <p:ext uri="{BB962C8B-B14F-4D97-AF65-F5344CB8AC3E}">
        <p14:creationId xmlns:p14="http://schemas.microsoft.com/office/powerpoint/2010/main" val="277937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Adaptations</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474560" y="1458410"/>
            <a:ext cx="6290841" cy="3595856"/>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500" dirty="0">
                <a:solidFill>
                  <a:prstClr val="black"/>
                </a:solidFill>
                <a:latin typeface="Lucida Sans Unicode"/>
              </a:rPr>
              <a:t>Passing on to OT or SLP waitlist?</a:t>
            </a:r>
          </a:p>
          <a:p>
            <a:pPr marL="822960" lvl="1" indent="-256032">
              <a:spcBef>
                <a:spcPts val="400"/>
              </a:spcBef>
              <a:buClr>
                <a:srgbClr val="2DA2BF"/>
              </a:buClr>
              <a:buSzPct val="68000"/>
              <a:buFont typeface="Wingdings 3"/>
              <a:buChar char=""/>
            </a:pPr>
            <a:r>
              <a:rPr lang="en-US" dirty="0">
                <a:solidFill>
                  <a:prstClr val="black"/>
                </a:solidFill>
                <a:latin typeface="Lucida Sans Unicode"/>
              </a:rPr>
              <a:t>Difficulties with timely mentorship and discussion between FT and EIT teams</a:t>
            </a:r>
          </a:p>
          <a:p>
            <a:pPr marL="365760" lvl="0" indent="-256032">
              <a:spcBef>
                <a:spcPts val="400"/>
              </a:spcBef>
              <a:buClr>
                <a:srgbClr val="2DA2BF"/>
              </a:buClr>
              <a:buSzPct val="68000"/>
              <a:buFont typeface="Wingdings 3"/>
              <a:buChar char=""/>
            </a:pPr>
            <a:endParaRPr lang="en-US" dirty="0">
              <a:solidFill>
                <a:prstClr val="black"/>
              </a:solidFill>
              <a:latin typeface="Lucida Sans Unicode"/>
            </a:endParaRPr>
          </a:p>
          <a:p>
            <a:pPr marL="109728" lvl="0">
              <a:spcBef>
                <a:spcPts val="400"/>
              </a:spcBef>
              <a:buClr>
                <a:srgbClr val="2DA2BF"/>
              </a:buClr>
              <a:buSzPct val="68000"/>
            </a:pPr>
            <a:r>
              <a:rPr lang="en-US" sz="2200" i="1" dirty="0">
                <a:solidFill>
                  <a:prstClr val="black"/>
                </a:solidFill>
                <a:latin typeface="Lucida Sans Unicode"/>
              </a:rPr>
              <a:t>“Clearer/more streamlined process of transferring FT kiddos to other OTs/SLPs.”</a:t>
            </a:r>
          </a:p>
          <a:p>
            <a:pPr marL="365760" lvl="0" indent="-256032">
              <a:spcBef>
                <a:spcPts val="400"/>
              </a:spcBef>
              <a:buClr>
                <a:srgbClr val="2DA2BF"/>
              </a:buClr>
              <a:buSzPct val="68000"/>
              <a:buFont typeface="Wingdings 3"/>
              <a:buChar char=""/>
            </a:pPr>
            <a:endParaRPr lang="en-US" sz="2200" i="1" dirty="0">
              <a:solidFill>
                <a:prstClr val="black"/>
              </a:solidFill>
              <a:latin typeface="Lucida Sans Unicode"/>
            </a:endParaRPr>
          </a:p>
          <a:p>
            <a:pPr marL="109728" lvl="0">
              <a:spcBef>
                <a:spcPts val="400"/>
              </a:spcBef>
              <a:buClr>
                <a:srgbClr val="2DA2BF"/>
              </a:buClr>
              <a:buSzPct val="68000"/>
            </a:pPr>
            <a:r>
              <a:rPr lang="en-US" sz="2200" i="1" dirty="0">
                <a:solidFill>
                  <a:prstClr val="black"/>
                </a:solidFill>
                <a:latin typeface="Lucida Sans Unicode"/>
              </a:rPr>
              <a:t>“Appreciate the process for referrals, transferring to regular services </a:t>
            </a:r>
            <a:r>
              <a:rPr lang="en-US" sz="2200" i="1" dirty="0" err="1">
                <a:solidFill>
                  <a:prstClr val="black"/>
                </a:solidFill>
                <a:latin typeface="Lucida Sans Unicode"/>
              </a:rPr>
              <a:t>etc</a:t>
            </a:r>
            <a:r>
              <a:rPr lang="en-US" sz="2200" i="1" dirty="0">
                <a:solidFill>
                  <a:prstClr val="black"/>
                </a:solidFill>
                <a:latin typeface="Lucida Sans Unicode"/>
              </a:rPr>
              <a:t> being clarified.”</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44333" y="3902186"/>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51753" y="4258832"/>
            <a:ext cx="3292247" cy="1623521"/>
          </a:xfrm>
          <a:prstGeom prst="rect">
            <a:avLst/>
          </a:prstGeom>
        </p:spPr>
        <p:txBody>
          <a:bodyPr wrap="none">
            <a:spAutoFit/>
          </a:bodyPr>
          <a:lstStyle/>
          <a:p>
            <a:pPr marL="393192" lvl="1" algn="r">
              <a:spcBef>
                <a:spcPts val="324"/>
              </a:spcBef>
              <a:buClr>
                <a:srgbClr val="2DA2BF"/>
              </a:buClr>
            </a:pPr>
            <a:endParaRPr lang="en-CA" sz="2300" dirty="0">
              <a:solidFill>
                <a:srgbClr val="474B78"/>
              </a:solidFill>
              <a:latin typeface="Lucida Sans Unicode"/>
            </a:endParaRPr>
          </a:p>
          <a:p>
            <a:pPr marL="393192" lvl="1" algn="r">
              <a:spcBef>
                <a:spcPts val="324"/>
              </a:spcBef>
              <a:buClr>
                <a:srgbClr val="2DA2BF"/>
              </a:buClr>
            </a:pPr>
            <a:endParaRPr lang="en-CA" sz="2300" dirty="0">
              <a:solidFill>
                <a:srgbClr val="474B78"/>
              </a:solidFill>
              <a:latin typeface="Lucida Sans Unicode"/>
            </a:endParaRPr>
          </a:p>
          <a:p>
            <a:pPr marL="393192" lvl="1" algn="r">
              <a:spcBef>
                <a:spcPts val="324"/>
              </a:spcBef>
              <a:buClr>
                <a:srgbClr val="2DA2BF"/>
              </a:buClr>
            </a:pPr>
            <a:r>
              <a:rPr lang="en-CA" sz="2300" dirty="0">
                <a:solidFill>
                  <a:srgbClr val="474B78"/>
                </a:solidFill>
                <a:latin typeface="Lucida Sans Unicode"/>
              </a:rPr>
              <a:t>Therapist assigned</a:t>
            </a:r>
          </a:p>
          <a:p>
            <a:pPr marL="393192" lvl="1" algn="r">
              <a:spcBef>
                <a:spcPts val="324"/>
              </a:spcBef>
              <a:buClr>
                <a:srgbClr val="2DA2BF"/>
              </a:buClr>
            </a:pPr>
            <a:endParaRPr lang="en-CA" sz="2300" dirty="0">
              <a:solidFill>
                <a:srgbClr val="474B78"/>
              </a:solidFill>
              <a:latin typeface="Lucida Sans Unicode"/>
            </a:endParaRPr>
          </a:p>
        </p:txBody>
      </p:sp>
    </p:spTree>
    <p:extLst>
      <p:ext uri="{BB962C8B-B14F-4D97-AF65-F5344CB8AC3E}">
        <p14:creationId xmlns:p14="http://schemas.microsoft.com/office/powerpoint/2010/main" val="278455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Adaptations</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7" y="1268663"/>
            <a:ext cx="6290841" cy="2841804"/>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endParaRPr lang="en-CA" sz="2700" dirty="0">
              <a:solidFill>
                <a:prstClr val="black"/>
              </a:solidFill>
              <a:latin typeface="Lucida Sans Unicode"/>
            </a:endParaRPr>
          </a:p>
          <a:p>
            <a:pPr marL="109728" lvl="0">
              <a:spcBef>
                <a:spcPts val="400"/>
              </a:spcBef>
              <a:buClr>
                <a:srgbClr val="2DA2BF"/>
              </a:buClr>
              <a:buSzPct val="68000"/>
            </a:pPr>
            <a:r>
              <a:rPr lang="en-CA" sz="2700" dirty="0">
                <a:solidFill>
                  <a:prstClr val="black"/>
                </a:solidFill>
                <a:latin typeface="Lucida Sans Unicode"/>
              </a:rPr>
              <a:t>RRFT Caseload = </a:t>
            </a:r>
          </a:p>
          <a:p>
            <a:pPr marL="109728" lvl="0">
              <a:spcBef>
                <a:spcPts val="400"/>
              </a:spcBef>
              <a:buClr>
                <a:srgbClr val="2DA2BF"/>
              </a:buClr>
              <a:buSzPct val="68000"/>
            </a:pPr>
            <a:endParaRPr lang="en-CA" sz="2700"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700" dirty="0">
                <a:solidFill>
                  <a:prstClr val="black"/>
                </a:solidFill>
                <a:latin typeface="Lucida Sans Unicode"/>
              </a:rPr>
              <a:t>Unbalanced schedule</a:t>
            </a:r>
          </a:p>
          <a:p>
            <a:pPr marL="365760" lvl="0" indent="-256032">
              <a:spcBef>
                <a:spcPts val="400"/>
              </a:spcBef>
              <a:buClr>
                <a:srgbClr val="2DA2BF"/>
              </a:buClr>
              <a:buSzPct val="68000"/>
              <a:buFont typeface="Wingdings 3"/>
              <a:buChar char=""/>
            </a:pPr>
            <a:endParaRPr lang="en-CA" sz="2700"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700" dirty="0">
                <a:solidFill>
                  <a:prstClr val="black"/>
                </a:solidFill>
                <a:latin typeface="Lucida Sans Unicode"/>
              </a:rPr>
              <a:t>Chronic crisis </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88458" y="2752549"/>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67718" y="3706611"/>
            <a:ext cx="3813223" cy="2015936"/>
          </a:xfrm>
          <a:prstGeom prst="rect">
            <a:avLst/>
          </a:prstGeom>
        </p:spPr>
        <p:txBody>
          <a:bodyPr wrap="none">
            <a:spAutoFit/>
          </a:bodyPr>
          <a:lstStyle/>
          <a:p>
            <a:pPr marL="393192" lvl="1" algn="r">
              <a:spcBef>
                <a:spcPts val="324"/>
              </a:spcBef>
              <a:buClr>
                <a:srgbClr val="2DA2BF"/>
              </a:buClr>
            </a:pPr>
            <a:r>
              <a:rPr lang="en-US" sz="2300" dirty="0">
                <a:solidFill>
                  <a:srgbClr val="474B78"/>
                </a:solidFill>
                <a:latin typeface="Lucida Sans Unicode"/>
              </a:rPr>
              <a:t>Video consults</a:t>
            </a:r>
          </a:p>
          <a:p>
            <a:pPr marL="393192" lvl="1" algn="r">
              <a:spcBef>
                <a:spcPts val="324"/>
              </a:spcBef>
              <a:buClr>
                <a:srgbClr val="2DA2BF"/>
              </a:buClr>
            </a:pPr>
            <a:endParaRPr lang="en-US" sz="2300" dirty="0">
              <a:solidFill>
                <a:srgbClr val="474B78"/>
              </a:solidFill>
              <a:latin typeface="Lucida Sans Unicode"/>
            </a:endParaRPr>
          </a:p>
          <a:p>
            <a:pPr marL="393192" lvl="1" algn="r">
              <a:spcBef>
                <a:spcPts val="324"/>
              </a:spcBef>
              <a:buClr>
                <a:srgbClr val="2DA2BF"/>
              </a:buClr>
            </a:pPr>
            <a:r>
              <a:rPr lang="en-US" sz="2300" dirty="0">
                <a:solidFill>
                  <a:srgbClr val="474B78"/>
                </a:solidFill>
                <a:latin typeface="Lucida Sans Unicode"/>
              </a:rPr>
              <a:t>Debriefing sessions</a:t>
            </a:r>
          </a:p>
          <a:p>
            <a:pPr marL="393192" lvl="1" algn="r">
              <a:spcBef>
                <a:spcPts val="324"/>
              </a:spcBef>
              <a:buClr>
                <a:srgbClr val="2DA2BF"/>
              </a:buClr>
            </a:pPr>
            <a:r>
              <a:rPr lang="en-US" sz="2300" dirty="0">
                <a:solidFill>
                  <a:srgbClr val="474B78"/>
                </a:solidFill>
                <a:latin typeface="Lucida Sans Unicode"/>
              </a:rPr>
              <a:t>Departmental Training</a:t>
            </a:r>
          </a:p>
          <a:p>
            <a:pPr marL="393192" lvl="1" algn="r">
              <a:spcBef>
                <a:spcPts val="324"/>
              </a:spcBef>
              <a:buClr>
                <a:srgbClr val="2DA2BF"/>
              </a:buClr>
            </a:pPr>
            <a:endParaRPr lang="en-CA" sz="2300" dirty="0">
              <a:solidFill>
                <a:srgbClr val="474B78"/>
              </a:solidFill>
              <a:latin typeface="Lucida Sans Unicode"/>
            </a:endParaRPr>
          </a:p>
        </p:txBody>
      </p:sp>
    </p:spTree>
    <p:extLst>
      <p:ext uri="{BB962C8B-B14F-4D97-AF65-F5344CB8AC3E}">
        <p14:creationId xmlns:p14="http://schemas.microsoft.com/office/powerpoint/2010/main" val="39481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Adaptations</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551948" y="1134319"/>
            <a:ext cx="6053560" cy="3329116"/>
          </a:xfrm>
          <a:prstGeom prst="rect">
            <a:avLst/>
          </a:prstGeom>
          <a:noFill/>
        </p:spPr>
        <p:txBody>
          <a:bodyPr wrap="square" rtlCol="0">
            <a:spAutoFit/>
          </a:bodyPr>
          <a:lstStyle/>
          <a:p>
            <a:pPr marL="109728" lvl="0">
              <a:spcBef>
                <a:spcPts val="400"/>
              </a:spcBef>
              <a:buClr>
                <a:srgbClr val="2DA2BF"/>
              </a:buClr>
              <a:buSzPct val="68000"/>
            </a:pPr>
            <a:r>
              <a:rPr lang="en-CA" sz="2500" dirty="0">
                <a:solidFill>
                  <a:prstClr val="black"/>
                </a:solidFill>
                <a:latin typeface="Lucida Sans Unicode"/>
              </a:rPr>
              <a:t>Increased Referrals =</a:t>
            </a:r>
          </a:p>
          <a:p>
            <a:pPr marL="109728" lvl="0">
              <a:spcBef>
                <a:spcPts val="400"/>
              </a:spcBef>
              <a:buClr>
                <a:srgbClr val="2DA2BF"/>
              </a:buClr>
              <a:buSzPct val="68000"/>
            </a:pPr>
            <a:endParaRPr lang="en-CA" sz="2500"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500" dirty="0">
                <a:solidFill>
                  <a:prstClr val="black"/>
                </a:solidFill>
                <a:latin typeface="Lucida Sans Unicode"/>
              </a:rPr>
              <a:t>Backlog in EIT Intake</a:t>
            </a:r>
          </a:p>
          <a:p>
            <a:pPr marL="621792" lvl="1" indent="-228600">
              <a:spcBef>
                <a:spcPts val="324"/>
              </a:spcBef>
              <a:buClr>
                <a:srgbClr val="2DA2BF"/>
              </a:buClr>
              <a:buFont typeface="Verdana"/>
              <a:buChar char="◦"/>
            </a:pPr>
            <a:r>
              <a:rPr lang="en-CA" sz="2300" dirty="0">
                <a:solidFill>
                  <a:prstClr val="black"/>
                </a:solidFill>
                <a:latin typeface="Lucida Sans Unicode"/>
              </a:rPr>
              <a:t>Urgent or Prioritized?</a:t>
            </a:r>
          </a:p>
          <a:p>
            <a:pPr marL="621792" lvl="1" indent="-228600">
              <a:spcBef>
                <a:spcPts val="324"/>
              </a:spcBef>
              <a:buClr>
                <a:srgbClr val="2DA2BF"/>
              </a:buClr>
              <a:buFont typeface="Verdana"/>
              <a:buChar char="◦"/>
            </a:pPr>
            <a:r>
              <a:rPr lang="en-CA" sz="2300" dirty="0">
                <a:solidFill>
                  <a:prstClr val="black"/>
                </a:solidFill>
                <a:latin typeface="Lucida Sans Unicode"/>
              </a:rPr>
              <a:t>Prioritized or Regular waitlist?</a:t>
            </a:r>
          </a:p>
          <a:p>
            <a:pPr marL="859536" lvl="2" indent="-228600">
              <a:spcBef>
                <a:spcPts val="350"/>
              </a:spcBef>
              <a:buClr>
                <a:srgbClr val="DA1F28"/>
              </a:buClr>
              <a:buSzPct val="100000"/>
              <a:buFont typeface="Wingdings 2"/>
              <a:buChar char=""/>
            </a:pPr>
            <a:endParaRPr lang="en-CA" sz="2100" dirty="0">
              <a:solidFill>
                <a:prstClr val="black"/>
              </a:solidFill>
              <a:latin typeface="Lucida Sans Unicode"/>
            </a:endParaRPr>
          </a:p>
          <a:p>
            <a:pPr marL="365760" lvl="0" indent="-256032">
              <a:spcBef>
                <a:spcPts val="400"/>
              </a:spcBef>
              <a:buClr>
                <a:srgbClr val="2DA2BF"/>
              </a:buClr>
              <a:buSzPct val="68000"/>
              <a:buFont typeface="Wingdings 3"/>
              <a:buChar char=""/>
            </a:pPr>
            <a:r>
              <a:rPr lang="en-CA" sz="2500" dirty="0">
                <a:solidFill>
                  <a:prstClr val="black"/>
                </a:solidFill>
                <a:latin typeface="Lucida Sans Unicode"/>
              </a:rPr>
              <a:t>Requests for SW emotional supports by parents</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2763" y="3500564"/>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4608" y="4479077"/>
            <a:ext cx="5135700" cy="1231106"/>
          </a:xfrm>
          <a:prstGeom prst="rect">
            <a:avLst/>
          </a:prstGeom>
        </p:spPr>
        <p:txBody>
          <a:bodyPr wrap="none">
            <a:spAutoFit/>
          </a:bodyPr>
          <a:lstStyle/>
          <a:p>
            <a:pPr marL="393192" lvl="1" algn="r">
              <a:spcBef>
                <a:spcPts val="324"/>
              </a:spcBef>
              <a:buClr>
                <a:srgbClr val="2DA2BF"/>
              </a:buClr>
            </a:pPr>
            <a:r>
              <a:rPr lang="en-US" sz="2300" dirty="0">
                <a:solidFill>
                  <a:srgbClr val="474B78"/>
                </a:solidFill>
                <a:latin typeface="Lucida Sans Unicode"/>
              </a:rPr>
              <a:t>Feeding team filtering all Intake</a:t>
            </a:r>
          </a:p>
          <a:p>
            <a:pPr marL="393192" lvl="1" algn="r">
              <a:spcBef>
                <a:spcPts val="324"/>
              </a:spcBef>
              <a:buClr>
                <a:srgbClr val="2DA2BF"/>
              </a:buClr>
            </a:pPr>
            <a:r>
              <a:rPr lang="en-US" sz="2300" dirty="0">
                <a:solidFill>
                  <a:srgbClr val="474B78"/>
                </a:solidFill>
                <a:latin typeface="Lucida Sans Unicode"/>
              </a:rPr>
              <a:t>Delayed SW assignment</a:t>
            </a:r>
          </a:p>
          <a:p>
            <a:pPr marL="393192" lvl="1" algn="r">
              <a:spcBef>
                <a:spcPts val="324"/>
              </a:spcBef>
              <a:buClr>
                <a:srgbClr val="2DA2BF"/>
              </a:buClr>
            </a:pPr>
            <a:endParaRPr lang="en-CA" sz="2300" dirty="0">
              <a:solidFill>
                <a:srgbClr val="474B78"/>
              </a:solidFill>
              <a:latin typeface="Lucida Sans Unicode"/>
            </a:endParaRPr>
          </a:p>
        </p:txBody>
      </p:sp>
    </p:spTree>
    <p:extLst>
      <p:ext uri="{BB962C8B-B14F-4D97-AF65-F5344CB8AC3E}">
        <p14:creationId xmlns:p14="http://schemas.microsoft.com/office/powerpoint/2010/main" val="427694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Adaptations</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8" y="1724628"/>
            <a:ext cx="6290841" cy="1856919"/>
          </a:xfrm>
          <a:prstGeom prst="rect">
            <a:avLst/>
          </a:prstGeom>
          <a:noFill/>
        </p:spPr>
        <p:txBody>
          <a:bodyPr wrap="square" rtlCol="0">
            <a:spAutoFit/>
          </a:bodyPr>
          <a:lstStyle/>
          <a:p>
            <a:pPr marL="365760" lvl="0" indent="-256032">
              <a:spcBef>
                <a:spcPts val="400"/>
              </a:spcBef>
              <a:buClr>
                <a:srgbClr val="2DA2BF"/>
              </a:buClr>
              <a:buSzPct val="68000"/>
              <a:buFont typeface="Wingdings" panose="05000000000000000000" pitchFamily="2" charset="2"/>
              <a:buChar char="Ø"/>
            </a:pPr>
            <a:r>
              <a:rPr lang="en-CA" sz="2700" dirty="0">
                <a:solidFill>
                  <a:prstClr val="black"/>
                </a:solidFill>
                <a:latin typeface="Lucida Sans Unicode"/>
              </a:rPr>
              <a:t>Is RRFT always the right service?</a:t>
            </a:r>
          </a:p>
          <a:p>
            <a:pPr marL="365760" lvl="0" indent="-256032">
              <a:spcBef>
                <a:spcPts val="400"/>
              </a:spcBef>
              <a:buClr>
                <a:srgbClr val="2DA2BF"/>
              </a:buClr>
              <a:buSzPct val="68000"/>
              <a:buFont typeface="Wingdings" panose="05000000000000000000" pitchFamily="2" charset="2"/>
              <a:buChar char="Ø"/>
            </a:pPr>
            <a:endParaRPr lang="en-CA" sz="2700" dirty="0">
              <a:solidFill>
                <a:prstClr val="black"/>
              </a:solidFill>
              <a:latin typeface="Lucida Sans Unicode"/>
            </a:endParaRPr>
          </a:p>
          <a:p>
            <a:pPr marL="365760" lvl="0" indent="-256032">
              <a:spcBef>
                <a:spcPts val="400"/>
              </a:spcBef>
              <a:buClr>
                <a:srgbClr val="2DA2BF"/>
              </a:buClr>
              <a:buSzPct val="68000"/>
              <a:buFont typeface="Wingdings" panose="05000000000000000000" pitchFamily="2" charset="2"/>
              <a:buChar char="Ø"/>
            </a:pPr>
            <a:r>
              <a:rPr lang="en-CA" sz="2700" dirty="0">
                <a:solidFill>
                  <a:prstClr val="black"/>
                </a:solidFill>
                <a:latin typeface="Lucida Sans Unicode"/>
              </a:rPr>
              <a:t>Is a group service adequate for Picky Eaters?</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9720" y="3580729"/>
            <a:ext cx="877338"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66797" y="4611851"/>
            <a:ext cx="3726661" cy="838691"/>
          </a:xfrm>
          <a:prstGeom prst="rect">
            <a:avLst/>
          </a:prstGeom>
        </p:spPr>
        <p:txBody>
          <a:bodyPr wrap="none">
            <a:spAutoFit/>
          </a:bodyPr>
          <a:lstStyle/>
          <a:p>
            <a:pPr marL="393192" lvl="1" algn="r">
              <a:spcBef>
                <a:spcPts val="324"/>
              </a:spcBef>
              <a:buClr>
                <a:srgbClr val="2DA2BF"/>
              </a:buClr>
            </a:pPr>
            <a:r>
              <a:rPr lang="en-CA" sz="2300" dirty="0">
                <a:solidFill>
                  <a:srgbClr val="474B78"/>
                </a:solidFill>
                <a:latin typeface="Lucida Sans Unicode"/>
              </a:rPr>
              <a:t>Still working on this…</a:t>
            </a:r>
          </a:p>
          <a:p>
            <a:pPr marL="393192" lvl="1" algn="r">
              <a:spcBef>
                <a:spcPts val="324"/>
              </a:spcBef>
              <a:buClr>
                <a:srgbClr val="2DA2BF"/>
              </a:buClr>
            </a:pPr>
            <a:endParaRPr lang="en-CA" sz="2300" dirty="0">
              <a:solidFill>
                <a:srgbClr val="474B78"/>
              </a:solidFill>
              <a:latin typeface="Lucida Sans Unicode"/>
            </a:endParaRPr>
          </a:p>
        </p:txBody>
      </p:sp>
    </p:spTree>
    <p:extLst>
      <p:ext uri="{BB962C8B-B14F-4D97-AF65-F5344CB8AC3E}">
        <p14:creationId xmlns:p14="http://schemas.microsoft.com/office/powerpoint/2010/main" val="360159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Try – Assess – Keep!</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3300" y="1163638"/>
            <a:ext cx="4597400"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82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Things to Keep</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842057" y="1448970"/>
            <a:ext cx="6966629" cy="3452227"/>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500" dirty="0">
                <a:solidFill>
                  <a:prstClr val="black"/>
                </a:solidFill>
                <a:latin typeface="Lucida Sans Unicode"/>
              </a:rPr>
              <a:t>Caseload management for EIT therapists:</a:t>
            </a:r>
          </a:p>
          <a:p>
            <a:pPr marL="109728" lvl="0">
              <a:spcBef>
                <a:spcPts val="400"/>
              </a:spcBef>
              <a:buClr>
                <a:srgbClr val="2DA2BF"/>
              </a:buClr>
              <a:buSzPct val="68000"/>
            </a:pPr>
            <a:endParaRPr lang="en-US" dirty="0">
              <a:solidFill>
                <a:prstClr val="black"/>
              </a:solidFill>
              <a:latin typeface="Lucida Sans Unicode"/>
            </a:endParaRPr>
          </a:p>
          <a:p>
            <a:pPr marL="109728" lvl="0">
              <a:spcBef>
                <a:spcPts val="400"/>
              </a:spcBef>
              <a:buClr>
                <a:srgbClr val="2DA2BF"/>
              </a:buClr>
              <a:buSzPct val="68000"/>
            </a:pPr>
            <a:r>
              <a:rPr lang="en-US" i="1" dirty="0">
                <a:solidFill>
                  <a:prstClr val="black"/>
                </a:solidFill>
                <a:latin typeface="Lucida Sans Unicode"/>
              </a:rPr>
              <a:t>“It’s great to know those clients are receiving services within an appropriate timeframe without taking time away from my current caseload.”</a:t>
            </a:r>
          </a:p>
          <a:p>
            <a:pPr marL="365760" lvl="0" indent="-256032">
              <a:spcBef>
                <a:spcPts val="400"/>
              </a:spcBef>
              <a:buClr>
                <a:srgbClr val="2DA2BF"/>
              </a:buClr>
              <a:buSzPct val="68000"/>
              <a:buFont typeface="Wingdings 3"/>
              <a:buChar char=""/>
            </a:pPr>
            <a:endParaRPr lang="en-US" i="1" dirty="0">
              <a:solidFill>
                <a:prstClr val="black"/>
              </a:solidFill>
              <a:latin typeface="Lucida Sans Unicode"/>
            </a:endParaRPr>
          </a:p>
          <a:p>
            <a:pPr marL="109728" lvl="0">
              <a:spcBef>
                <a:spcPts val="400"/>
              </a:spcBef>
              <a:buClr>
                <a:srgbClr val="2DA2BF"/>
              </a:buClr>
              <a:buSzPct val="68000"/>
            </a:pPr>
            <a:r>
              <a:rPr lang="en-US" i="1" dirty="0">
                <a:solidFill>
                  <a:prstClr val="black"/>
                </a:solidFill>
                <a:latin typeface="Lucida Sans Unicode"/>
              </a:rPr>
              <a:t>“In the past, urgent feeding kids would have to be absorbed into my already full caseload – this meant less attention to my other caseload clients and increased stress for me to try to fit them in and support the families as they needed  (emotional and clinical support).”</a:t>
            </a:r>
          </a:p>
        </p:txBody>
      </p:sp>
      <p:grpSp>
        <p:nvGrpSpPr>
          <p:cNvPr id="9" name="Group 8"/>
          <p:cNvGrpSpPr/>
          <p:nvPr/>
        </p:nvGrpSpPr>
        <p:grpSpPr>
          <a:xfrm>
            <a:off x="7054373" y="300170"/>
            <a:ext cx="945507" cy="872009"/>
            <a:chOff x="2258341" y="1647255"/>
            <a:chExt cx="4595324" cy="4525962"/>
          </a:xfrm>
        </p:grpSpPr>
        <p:pic>
          <p:nvPicPr>
            <p:cNvPr id="10"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095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Things to Keep</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842057" y="1448970"/>
            <a:ext cx="6290841" cy="2554545"/>
          </a:xfrm>
          <a:prstGeom prst="rect">
            <a:avLst/>
          </a:prstGeom>
          <a:noFill/>
        </p:spPr>
        <p:txBody>
          <a:bodyPr wrap="square" rtlCol="0">
            <a:spAutoFit/>
          </a:bodyPr>
          <a:lstStyle/>
          <a:p>
            <a:pPr marL="109728" lvl="0">
              <a:spcBef>
                <a:spcPts val="400"/>
              </a:spcBef>
              <a:buClr>
                <a:srgbClr val="2DA2BF"/>
              </a:buClr>
              <a:buSzPct val="68000"/>
            </a:pPr>
            <a:r>
              <a:rPr lang="en-US" sz="2500" b="1" dirty="0">
                <a:solidFill>
                  <a:prstClr val="black"/>
                </a:solidFill>
                <a:latin typeface="Lucida Sans Unicode"/>
              </a:rPr>
              <a:t>Community Partnerships</a:t>
            </a:r>
            <a:r>
              <a:rPr lang="en-US" sz="2500" dirty="0">
                <a:solidFill>
                  <a:prstClr val="black"/>
                </a:solidFill>
                <a:latin typeface="Lucida Sans Unicode"/>
              </a:rPr>
              <a:t>	</a:t>
            </a:r>
          </a:p>
          <a:p>
            <a:pPr marL="109728" lvl="0">
              <a:spcBef>
                <a:spcPts val="400"/>
              </a:spcBef>
              <a:buClr>
                <a:srgbClr val="2DA2BF"/>
              </a:buClr>
              <a:buSzPct val="68000"/>
            </a:pPr>
            <a:endParaRPr lang="en-US" sz="2500"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dirty="0">
                <a:solidFill>
                  <a:prstClr val="black"/>
                </a:solidFill>
                <a:latin typeface="Lucida Sans Unicode"/>
              </a:rPr>
              <a:t>Complex Feeding and Nutrition (BCCH)</a:t>
            </a:r>
          </a:p>
          <a:p>
            <a:pPr marL="365760" lvl="0" indent="-256032">
              <a:spcBef>
                <a:spcPts val="400"/>
              </a:spcBef>
              <a:buClr>
                <a:srgbClr val="2DA2BF"/>
              </a:buClr>
              <a:buSzPct val="68000"/>
              <a:buFont typeface="Wingdings 3"/>
              <a:buChar char=""/>
            </a:pPr>
            <a:r>
              <a:rPr lang="en-US" dirty="0">
                <a:solidFill>
                  <a:prstClr val="black"/>
                </a:solidFill>
                <a:latin typeface="Lucida Sans Unicode"/>
              </a:rPr>
              <a:t>Home Trach and Vent Team (BCCH)</a:t>
            </a:r>
          </a:p>
          <a:p>
            <a:pPr marL="365760" lvl="0" indent="-256032">
              <a:spcBef>
                <a:spcPts val="400"/>
              </a:spcBef>
              <a:buClr>
                <a:srgbClr val="2DA2BF"/>
              </a:buClr>
              <a:buSzPct val="68000"/>
              <a:buFont typeface="Wingdings 3"/>
              <a:buChar char=""/>
            </a:pPr>
            <a:r>
              <a:rPr lang="en-US" dirty="0">
                <a:solidFill>
                  <a:prstClr val="black"/>
                </a:solidFill>
                <a:latin typeface="Lucida Sans Unicode"/>
              </a:rPr>
              <a:t>SHHC Feeding Team</a:t>
            </a:r>
          </a:p>
          <a:p>
            <a:pPr marL="365760" lvl="0" indent="-256032">
              <a:spcBef>
                <a:spcPts val="400"/>
              </a:spcBef>
              <a:buClr>
                <a:srgbClr val="2DA2BF"/>
              </a:buClr>
              <a:buSzPct val="68000"/>
              <a:buFont typeface="Wingdings 3"/>
              <a:buChar char=""/>
            </a:pPr>
            <a:r>
              <a:rPr lang="en-US" dirty="0">
                <a:solidFill>
                  <a:prstClr val="black"/>
                </a:solidFill>
                <a:latin typeface="Lucida Sans Unicode"/>
              </a:rPr>
              <a:t>Royal Columbian Hospital</a:t>
            </a:r>
          </a:p>
          <a:p>
            <a:pPr marL="365760" lvl="0" indent="-256032">
              <a:spcBef>
                <a:spcPts val="400"/>
              </a:spcBef>
              <a:buClr>
                <a:srgbClr val="2DA2BF"/>
              </a:buClr>
              <a:buSzPct val="68000"/>
              <a:buFont typeface="Wingdings 3"/>
              <a:buChar char=""/>
            </a:pPr>
            <a:r>
              <a:rPr lang="en-US" dirty="0">
                <a:solidFill>
                  <a:prstClr val="black"/>
                </a:solidFill>
                <a:latin typeface="Lucida Sans Unicode"/>
              </a:rPr>
              <a:t>Dieticians (Health Unit, BCCH, SHHC, 8-1-1)</a:t>
            </a:r>
          </a:p>
        </p:txBody>
      </p:sp>
      <p:grpSp>
        <p:nvGrpSpPr>
          <p:cNvPr id="9" name="Group 8"/>
          <p:cNvGrpSpPr/>
          <p:nvPr/>
        </p:nvGrpSpPr>
        <p:grpSpPr>
          <a:xfrm>
            <a:off x="7054373" y="343174"/>
            <a:ext cx="945507" cy="872009"/>
            <a:chOff x="2258341" y="1647255"/>
            <a:chExt cx="4595324" cy="4525962"/>
          </a:xfrm>
        </p:grpSpPr>
        <p:pic>
          <p:nvPicPr>
            <p:cNvPr id="10"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173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Things to Keep</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842057" y="1720964"/>
            <a:ext cx="6861457" cy="1897955"/>
          </a:xfrm>
          <a:prstGeom prst="rect">
            <a:avLst/>
          </a:prstGeom>
          <a:noFill/>
        </p:spPr>
        <p:txBody>
          <a:bodyPr wrap="square" rtlCol="0">
            <a:spAutoFit/>
          </a:bodyPr>
          <a:lstStyle/>
          <a:p>
            <a:pPr marL="109728" lvl="0">
              <a:spcBef>
                <a:spcPts val="400"/>
              </a:spcBef>
              <a:buClr>
                <a:srgbClr val="2DA2BF"/>
              </a:buClr>
              <a:buSzPct val="68000"/>
            </a:pPr>
            <a:r>
              <a:rPr lang="en-US" sz="2500" b="1" dirty="0">
                <a:solidFill>
                  <a:prstClr val="black"/>
                </a:solidFill>
                <a:latin typeface="Lucida Sans Unicode"/>
              </a:rPr>
              <a:t>Experienced therapists for urgent clients</a:t>
            </a:r>
          </a:p>
          <a:p>
            <a:pPr marL="109728" lvl="0">
              <a:spcBef>
                <a:spcPts val="400"/>
              </a:spcBef>
              <a:buClr>
                <a:srgbClr val="2DA2BF"/>
              </a:buClr>
              <a:buSzPct val="68000"/>
            </a:pPr>
            <a:endParaRPr lang="en-US" sz="2500" b="1"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dirty="0">
                <a:solidFill>
                  <a:prstClr val="black"/>
                </a:solidFill>
                <a:latin typeface="Lucida Sans Unicode"/>
              </a:rPr>
              <a:t>Increased EIT caseload management </a:t>
            </a:r>
          </a:p>
          <a:p>
            <a:pPr marL="365760" lvl="0" indent="-256032">
              <a:spcBef>
                <a:spcPts val="400"/>
              </a:spcBef>
              <a:buClr>
                <a:srgbClr val="2DA2BF"/>
              </a:buClr>
              <a:buSzPct val="68000"/>
              <a:buFont typeface="Wingdings 3"/>
              <a:buChar char=""/>
            </a:pPr>
            <a:r>
              <a:rPr lang="en-US" dirty="0">
                <a:solidFill>
                  <a:prstClr val="black"/>
                </a:solidFill>
                <a:latin typeface="Lucida Sans Unicode"/>
              </a:rPr>
              <a:t>Increased parent confidence</a:t>
            </a:r>
          </a:p>
          <a:p>
            <a:pPr marL="365760" lvl="0" indent="-256032">
              <a:spcBef>
                <a:spcPts val="400"/>
              </a:spcBef>
              <a:buClr>
                <a:srgbClr val="2DA2BF"/>
              </a:buClr>
              <a:buSzPct val="68000"/>
              <a:buFont typeface="Wingdings 3"/>
              <a:buChar char=""/>
            </a:pPr>
            <a:r>
              <a:rPr lang="en-US" dirty="0">
                <a:solidFill>
                  <a:prstClr val="black"/>
                </a:solidFill>
                <a:latin typeface="Lucida Sans Unicode"/>
              </a:rPr>
              <a:t>Decreased parent stress </a:t>
            </a:r>
          </a:p>
        </p:txBody>
      </p:sp>
      <p:grpSp>
        <p:nvGrpSpPr>
          <p:cNvPr id="9" name="Group 8"/>
          <p:cNvGrpSpPr/>
          <p:nvPr/>
        </p:nvGrpSpPr>
        <p:grpSpPr>
          <a:xfrm>
            <a:off x="7054373" y="300170"/>
            <a:ext cx="945507" cy="872009"/>
            <a:chOff x="2258341" y="1647255"/>
            <a:chExt cx="4595324" cy="4525962"/>
          </a:xfrm>
        </p:grpSpPr>
        <p:pic>
          <p:nvPicPr>
            <p:cNvPr id="10"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709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solidFill>
                  <a:srgbClr val="31B6FD"/>
                </a:solidFill>
              </a:rPr>
              <a:t>BEFORE….(pre-2016)</a:t>
            </a: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619375"/>
            <a:ext cx="82486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71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Therapist Feedback</a:t>
            </a: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842057" y="1448970"/>
            <a:ext cx="6466122" cy="3344505"/>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endParaRPr lang="en-US"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i="1" dirty="0">
                <a:solidFill>
                  <a:prstClr val="black"/>
                </a:solidFill>
                <a:latin typeface="Lucida Sans Unicode"/>
              </a:rPr>
              <a:t>“It’s helpful if they have already seen a client and then I can rest assured my client’s feeding has been assessed by an expert, and recommendations [ have been] provided.”</a:t>
            </a:r>
          </a:p>
          <a:p>
            <a:pPr marL="365760" lvl="0" indent="-256032">
              <a:spcBef>
                <a:spcPts val="400"/>
              </a:spcBef>
              <a:buClr>
                <a:srgbClr val="2DA2BF"/>
              </a:buClr>
              <a:buSzPct val="68000"/>
              <a:buFont typeface="Wingdings 3"/>
              <a:buChar char=""/>
            </a:pPr>
            <a:endParaRPr lang="en-US" dirty="0">
              <a:solidFill>
                <a:prstClr val="black"/>
              </a:solidFill>
              <a:latin typeface="Lucida Sans Unicode"/>
            </a:endParaRPr>
          </a:p>
          <a:p>
            <a:pPr marL="365760" lvl="0" indent="-256032">
              <a:spcBef>
                <a:spcPts val="400"/>
              </a:spcBef>
              <a:buClr>
                <a:srgbClr val="2DA2BF"/>
              </a:buClr>
              <a:buSzPct val="68000"/>
              <a:buFont typeface="Wingdings 3"/>
              <a:buChar char=""/>
            </a:pPr>
            <a:endParaRPr lang="en-US"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i="1" dirty="0">
                <a:solidFill>
                  <a:prstClr val="black"/>
                </a:solidFill>
                <a:latin typeface="Lucida Sans Unicode"/>
              </a:rPr>
              <a:t>“Helped to manage caseload; upon pick up it’s so helpful to have the notes from the FT therapist – not starting from scratch but checking in and following up on recommendations.”</a:t>
            </a:r>
          </a:p>
        </p:txBody>
      </p:sp>
      <p:grpSp>
        <p:nvGrpSpPr>
          <p:cNvPr id="11" name="Group 10"/>
          <p:cNvGrpSpPr/>
          <p:nvPr/>
        </p:nvGrpSpPr>
        <p:grpSpPr>
          <a:xfrm>
            <a:off x="7054373" y="300170"/>
            <a:ext cx="945507" cy="872009"/>
            <a:chOff x="2258341" y="1647255"/>
            <a:chExt cx="4595324" cy="4525962"/>
          </a:xfrm>
        </p:grpSpPr>
        <p:pic>
          <p:nvPicPr>
            <p:cNvPr id="12"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2616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Parent’s Feedback</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842057" y="1884399"/>
            <a:ext cx="6290841" cy="2585323"/>
          </a:xfrm>
          <a:prstGeom prst="rect">
            <a:avLst/>
          </a:prstGeom>
          <a:noFill/>
        </p:spPr>
        <p:txBody>
          <a:bodyPr wrap="square" rtlCol="0">
            <a:spAutoFit/>
          </a:bodyPr>
          <a:lstStyle/>
          <a:p>
            <a:pPr marL="109728" lvl="0">
              <a:spcBef>
                <a:spcPts val="400"/>
              </a:spcBef>
              <a:buClr>
                <a:srgbClr val="2DA2BF"/>
              </a:buClr>
              <a:buSzPct val="68000"/>
            </a:pPr>
            <a:r>
              <a:rPr lang="en-US" i="1" dirty="0">
                <a:solidFill>
                  <a:prstClr val="black"/>
                </a:solidFill>
                <a:latin typeface="Lucida Sans Unicode"/>
              </a:rPr>
              <a:t>“…It was generally helpful to be presented with options including tools to improve his feeding experience: modified drinking cups and chairs for positioning that we would otherwise have no knowledge of. Often the most difficult thing as a parent is not doing/trying anything at all, so with the help of [Therapist] at least it felt like we were providing some attention to a very stressful situation.” </a:t>
            </a:r>
          </a:p>
        </p:txBody>
      </p:sp>
      <p:grpSp>
        <p:nvGrpSpPr>
          <p:cNvPr id="10" name="Group 9"/>
          <p:cNvGrpSpPr/>
          <p:nvPr/>
        </p:nvGrpSpPr>
        <p:grpSpPr>
          <a:xfrm>
            <a:off x="7054373" y="332656"/>
            <a:ext cx="945507" cy="872009"/>
            <a:chOff x="2258341" y="1647255"/>
            <a:chExt cx="4595324" cy="4525962"/>
          </a:xfrm>
        </p:grpSpPr>
        <p:pic>
          <p:nvPicPr>
            <p:cNvPr id="11"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44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Parent’s Feedback </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1017338" y="1820634"/>
            <a:ext cx="6290841" cy="2862322"/>
          </a:xfrm>
          <a:prstGeom prst="rect">
            <a:avLst/>
          </a:prstGeom>
          <a:noFill/>
        </p:spPr>
        <p:txBody>
          <a:bodyPr wrap="square" rtlCol="0">
            <a:spAutoFit/>
          </a:bodyPr>
          <a:lstStyle/>
          <a:p>
            <a:pPr marL="109728" lvl="0">
              <a:spcBef>
                <a:spcPts val="400"/>
              </a:spcBef>
              <a:buClr>
                <a:srgbClr val="2DA2BF"/>
              </a:buClr>
              <a:buSzPct val="68000"/>
            </a:pPr>
            <a:r>
              <a:rPr lang="en-US" i="1" dirty="0">
                <a:solidFill>
                  <a:prstClr val="black"/>
                </a:solidFill>
                <a:latin typeface="Lucida Sans Unicode"/>
              </a:rPr>
              <a:t> ”[The therapist] was very knowledgeable and experienced.  She was able to give us the reassurance that our daughter didn't have a sensory issue when it came to feeding, it was more the need to take a step back so she can improve in her ability to chew.  So that placed me more at ease and less stressed at mealtimes.  Home visit was really helpful too, so she can assess the environment and look closely at the food and how my daughter handles it.  Really appreciated that.”</a:t>
            </a:r>
          </a:p>
        </p:txBody>
      </p:sp>
      <p:grpSp>
        <p:nvGrpSpPr>
          <p:cNvPr id="8" name="Group 7"/>
          <p:cNvGrpSpPr/>
          <p:nvPr/>
        </p:nvGrpSpPr>
        <p:grpSpPr>
          <a:xfrm>
            <a:off x="7054373" y="332655"/>
            <a:ext cx="945507" cy="872009"/>
            <a:chOff x="2258341" y="1647255"/>
            <a:chExt cx="4595324" cy="4525962"/>
          </a:xfrm>
        </p:grpSpPr>
        <p:pic>
          <p:nvPicPr>
            <p:cNvPr id="9"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1067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To Keep</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1064870" y="1203767"/>
            <a:ext cx="6290841" cy="3626634"/>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500" dirty="0">
                <a:solidFill>
                  <a:prstClr val="black"/>
                </a:solidFill>
                <a:latin typeface="Lucida Sans Unicode"/>
              </a:rPr>
              <a:t>Home based services for RRFT</a:t>
            </a:r>
          </a:p>
          <a:p>
            <a:pPr marL="365760" lvl="0" indent="-256032">
              <a:spcBef>
                <a:spcPts val="400"/>
              </a:spcBef>
              <a:buClr>
                <a:srgbClr val="2DA2BF"/>
              </a:buClr>
              <a:buSzPct val="68000"/>
              <a:buFont typeface="Wingdings 3"/>
              <a:buChar char=""/>
            </a:pPr>
            <a:endParaRPr lang="en-US" dirty="0">
              <a:solidFill>
                <a:prstClr val="black"/>
              </a:solidFill>
              <a:latin typeface="Lucida Sans Unicode"/>
            </a:endParaRPr>
          </a:p>
          <a:p>
            <a:pPr marL="109728" lvl="0">
              <a:spcBef>
                <a:spcPts val="400"/>
              </a:spcBef>
              <a:buClr>
                <a:srgbClr val="2DA2BF"/>
              </a:buClr>
              <a:buSzPct val="68000"/>
            </a:pPr>
            <a:r>
              <a:rPr lang="en-US" i="1" dirty="0">
                <a:solidFill>
                  <a:prstClr val="black"/>
                </a:solidFill>
                <a:latin typeface="Lucida Sans Unicode"/>
              </a:rPr>
              <a:t>“Having [the therapist] come to the house was paramount. There is no way I would have had any success taking our infant out to the BCCFA location. Feeding was so difficult already that if we had been in a foreign space, our son would have been even less cooperative during our visits. Secondly, as an completely exhausted mother I was in no condition or spirit to drive to more appointments since our sons list of medical appointments was often 2-3 per week at times and his sibling was also needing my care.”</a:t>
            </a:r>
          </a:p>
        </p:txBody>
      </p:sp>
      <p:grpSp>
        <p:nvGrpSpPr>
          <p:cNvPr id="8" name="Group 7"/>
          <p:cNvGrpSpPr/>
          <p:nvPr/>
        </p:nvGrpSpPr>
        <p:grpSpPr>
          <a:xfrm>
            <a:off x="7054373" y="300170"/>
            <a:ext cx="945507" cy="872009"/>
            <a:chOff x="2258341" y="1647255"/>
            <a:chExt cx="4595324" cy="4525962"/>
          </a:xfrm>
        </p:grpSpPr>
        <p:pic>
          <p:nvPicPr>
            <p:cNvPr id="9"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0625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To Keep</a:t>
            </a:r>
            <a:endParaRPr lang="en-CA" sz="4000" dirty="0"/>
          </a:p>
        </p:txBody>
      </p:sp>
      <p:sp>
        <p:nvSpPr>
          <p:cNvPr id="5" name="Content Placeholder 4"/>
          <p:cNvSpPr>
            <a:spLocks noGrp="1"/>
          </p:cNvSpPr>
          <p:nvPr>
            <p:ph idx="1"/>
          </p:nvPr>
        </p:nvSpPr>
        <p:spPr/>
        <p:txBody>
          <a:bodyPr/>
          <a:lstStyle/>
          <a:p>
            <a:pPr lvl="0"/>
            <a:r>
              <a:rPr lang="en-US" dirty="0">
                <a:solidFill>
                  <a:prstClr val="black"/>
                </a:solidFill>
                <a:latin typeface="Lucida Sans Unicode"/>
              </a:rPr>
              <a:t>Picky Eaters Group – Parent Feedback:</a:t>
            </a:r>
          </a:p>
          <a:p>
            <a:pPr marL="0" lvl="0" indent="0">
              <a:buNone/>
            </a:pPr>
            <a:r>
              <a:rPr lang="en-US" i="1" dirty="0">
                <a:solidFill>
                  <a:prstClr val="black"/>
                </a:solidFill>
                <a:latin typeface="Lucida Sans Unicode"/>
              </a:rPr>
              <a:t>“The group provided him with the ability to touch foods – and he no longer fears them.  We’re very thankful for that.  It also gave us insights on how to improve his eating and we have the knowledge to move forward with his eating step by step.”</a:t>
            </a:r>
          </a:p>
        </p:txBody>
      </p:sp>
      <p:grpSp>
        <p:nvGrpSpPr>
          <p:cNvPr id="4" name="Group 3"/>
          <p:cNvGrpSpPr/>
          <p:nvPr/>
        </p:nvGrpSpPr>
        <p:grpSpPr>
          <a:xfrm>
            <a:off x="7054373" y="300170"/>
            <a:ext cx="945507" cy="872009"/>
            <a:chOff x="2258341" y="1647255"/>
            <a:chExt cx="4595324" cy="4525962"/>
          </a:xfrm>
        </p:grpSpPr>
        <p:pic>
          <p:nvPicPr>
            <p:cNvPr id="6" name="Content Placeholder 3" descr="C:\Users\nina.giuliani.BCCFA\AppData\Local\Microsoft\Windows\Temporary Internet Files\Content.Outlook\4IMYUBHH\ARROWS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nina.giuliani.BCCFA\AppData\Local\Microsoft\Windows\Temporary Internet Files\Content.IE5\S3TN7GXU\600px-Black_check.svg[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09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To Keep</a:t>
            </a:r>
            <a:endParaRPr lang="en-CA" sz="4000" dirty="0"/>
          </a:p>
        </p:txBody>
      </p:sp>
      <p:sp>
        <p:nvSpPr>
          <p:cNvPr id="5" name="Content Placeholder 4"/>
          <p:cNvSpPr>
            <a:spLocks noGrp="1"/>
          </p:cNvSpPr>
          <p:nvPr>
            <p:ph idx="1"/>
          </p:nvPr>
        </p:nvSpPr>
        <p:spPr/>
        <p:txBody>
          <a:bodyPr/>
          <a:lstStyle/>
          <a:p>
            <a:pPr lvl="0"/>
            <a:r>
              <a:rPr lang="en-US" dirty="0">
                <a:solidFill>
                  <a:prstClr val="black"/>
                </a:solidFill>
                <a:latin typeface="Lucida Sans Unicode"/>
              </a:rPr>
              <a:t>Picky Eaters Group – Therapist Feedback:</a:t>
            </a:r>
          </a:p>
          <a:p>
            <a:pPr marL="0" lvl="0" indent="0">
              <a:buNone/>
            </a:pPr>
            <a:r>
              <a:rPr lang="en-US" i="1" dirty="0">
                <a:solidFill>
                  <a:prstClr val="black"/>
                </a:solidFill>
                <a:latin typeface="Lucida Sans Unicode"/>
              </a:rPr>
              <a:t>“ I had 6 children registered for the group, with ages ranging from almost 2 years to 4 years old.  We had a lot of fun with our food play and I was impressed that every week, each parent/grandparent had a success story from home to share!  These families were creative and willing to try new ideas – and as a result, each child made progress in their food interactions.”</a:t>
            </a:r>
          </a:p>
        </p:txBody>
      </p:sp>
      <p:grpSp>
        <p:nvGrpSpPr>
          <p:cNvPr id="4" name="Group 3"/>
          <p:cNvGrpSpPr/>
          <p:nvPr/>
        </p:nvGrpSpPr>
        <p:grpSpPr>
          <a:xfrm>
            <a:off x="7054373" y="300170"/>
            <a:ext cx="945507" cy="872009"/>
            <a:chOff x="2258341" y="1647255"/>
            <a:chExt cx="4595324" cy="4525962"/>
          </a:xfrm>
        </p:grpSpPr>
        <p:pic>
          <p:nvPicPr>
            <p:cNvPr id="6" name="Content Placeholder 3" descr="C:\Users\nina.giuliani.BCCFA\AppData\Local\Microsoft\Windows\Temporary Internet Files\Content.Outlook\4IMYUBHH\ARROWS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nina.giuliani.BCCFA\AppData\Local\Microsoft\Windows\Temporary Internet Files\Content.IE5\S3TN7GXU\600px-Black_check.svg[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5215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To Keep</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8" y="1724628"/>
            <a:ext cx="6290841" cy="3949799"/>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500" dirty="0">
                <a:solidFill>
                  <a:prstClr val="black"/>
                </a:solidFill>
                <a:latin typeface="Lucida Sans Unicode"/>
              </a:rPr>
              <a:t>Regional equality for feeding services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Families in all regions can now access services for oral motor and picky eating concerns.</a:t>
            </a:r>
          </a:p>
          <a:p>
            <a:pPr marL="365760" lvl="0" indent="-256032">
              <a:spcBef>
                <a:spcPts val="400"/>
              </a:spcBef>
              <a:buClr>
                <a:srgbClr val="2DA2BF"/>
              </a:buClr>
              <a:buSzPct val="68000"/>
              <a:buFont typeface="Wingdings 3"/>
              <a:buChar char=""/>
            </a:pPr>
            <a:endParaRPr lang="en-US" sz="2300"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sz="2500" dirty="0">
                <a:solidFill>
                  <a:prstClr val="black"/>
                </a:solidFill>
                <a:latin typeface="Lucida Sans Unicode"/>
              </a:rPr>
              <a:t>Earlier services, earlier solutions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Critical feeding windows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Addressing environments and attitudes </a:t>
            </a:r>
          </a:p>
        </p:txBody>
      </p:sp>
      <p:grpSp>
        <p:nvGrpSpPr>
          <p:cNvPr id="7" name="Group 6"/>
          <p:cNvGrpSpPr/>
          <p:nvPr/>
        </p:nvGrpSpPr>
        <p:grpSpPr>
          <a:xfrm>
            <a:off x="7054373" y="300170"/>
            <a:ext cx="945507" cy="872009"/>
            <a:chOff x="2258341" y="1647255"/>
            <a:chExt cx="4595324" cy="4525962"/>
          </a:xfrm>
        </p:grpSpPr>
        <p:pic>
          <p:nvPicPr>
            <p:cNvPr id="8"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7599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To Keep</a:t>
            </a:r>
            <a:br>
              <a:rPr lang="en-US" dirty="0"/>
            </a:br>
            <a:br>
              <a:rPr lang="en-US" dirty="0"/>
            </a:br>
            <a:endParaRPr lang="en-US" sz="18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8" y="1724628"/>
            <a:ext cx="6290841" cy="3282950"/>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500" dirty="0">
                <a:solidFill>
                  <a:prstClr val="black"/>
                </a:solidFill>
                <a:latin typeface="Lucida Sans Unicode"/>
              </a:rPr>
              <a:t>Feeding mentorship across EIT:</a:t>
            </a:r>
          </a:p>
          <a:p>
            <a:pPr marL="365760" lvl="0" indent="-256032">
              <a:spcBef>
                <a:spcPts val="400"/>
              </a:spcBef>
              <a:buClr>
                <a:srgbClr val="2DA2BF"/>
              </a:buClr>
              <a:buSzPct val="68000"/>
              <a:buFont typeface="Wingdings 3"/>
              <a:buChar char=""/>
            </a:pPr>
            <a:endParaRPr lang="en-US" sz="2300" dirty="0">
              <a:solidFill>
                <a:prstClr val="black"/>
              </a:solidFill>
              <a:latin typeface="Lucida Sans Unicode"/>
            </a:endParaRP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OT/SLP Therapists </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Group Therapy for Picky Eaters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Interdisciplinary collaboration:</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Community of Practice </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Physiotherapy</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Social Work</a:t>
            </a:r>
          </a:p>
        </p:txBody>
      </p:sp>
      <p:grpSp>
        <p:nvGrpSpPr>
          <p:cNvPr id="7" name="Group 6"/>
          <p:cNvGrpSpPr/>
          <p:nvPr/>
        </p:nvGrpSpPr>
        <p:grpSpPr>
          <a:xfrm>
            <a:off x="7054373" y="300170"/>
            <a:ext cx="945507" cy="872009"/>
            <a:chOff x="2258341" y="1647255"/>
            <a:chExt cx="4595324" cy="4525962"/>
          </a:xfrm>
        </p:grpSpPr>
        <p:pic>
          <p:nvPicPr>
            <p:cNvPr id="8"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3416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Therapist Feedback</a:t>
            </a:r>
            <a:br>
              <a:rPr lang="en-US" sz="4000" dirty="0"/>
            </a:br>
            <a:br>
              <a:rPr lang="en-US" sz="4000" dirty="0"/>
            </a:br>
            <a:endParaRPr lang="en-US" sz="4000" dirty="0"/>
          </a:p>
        </p:txBody>
      </p:sp>
      <p:pic>
        <p:nvPicPr>
          <p:cNvPr id="6" name="Picture 5"/>
          <p:cNvPicPr>
            <a:picLocks noChangeAspect="1"/>
          </p:cNvPicPr>
          <p:nvPr/>
        </p:nvPicPr>
        <p:blipFill>
          <a:blip r:embed="rId4"/>
          <a:stretch>
            <a:fillRect/>
          </a:stretch>
        </p:blipFill>
        <p:spPr>
          <a:xfrm>
            <a:off x="7527127" y="5450542"/>
            <a:ext cx="1524000" cy="1143000"/>
          </a:xfrm>
          <a:prstGeom prst="rect">
            <a:avLst/>
          </a:prstGeom>
        </p:spPr>
      </p:pic>
      <p:sp>
        <p:nvSpPr>
          <p:cNvPr id="3" name="TextBox 2"/>
          <p:cNvSpPr txBox="1"/>
          <p:nvPr/>
        </p:nvSpPr>
        <p:spPr>
          <a:xfrm>
            <a:off x="503497" y="1442834"/>
            <a:ext cx="6870968" cy="2687915"/>
          </a:xfrm>
          <a:prstGeom prst="rect">
            <a:avLst/>
          </a:prstGeom>
          <a:noFill/>
        </p:spPr>
        <p:txBody>
          <a:bodyPr wrap="square" rtlCol="0">
            <a:spAutoFit/>
          </a:bodyPr>
          <a:lstStyle/>
          <a:p>
            <a:pPr marL="109728" lvl="0">
              <a:spcBef>
                <a:spcPts val="400"/>
              </a:spcBef>
              <a:buClr>
                <a:srgbClr val="2DA2BF"/>
              </a:buClr>
              <a:buSzPct val="68000"/>
            </a:pPr>
            <a:r>
              <a:rPr lang="en-US" sz="2500" dirty="0">
                <a:solidFill>
                  <a:prstClr val="black"/>
                </a:solidFill>
                <a:latin typeface="Lucida Sans Unicode"/>
              </a:rPr>
              <a:t>Feeding Team:</a:t>
            </a:r>
          </a:p>
          <a:p>
            <a:pPr marL="109728" lvl="0">
              <a:spcBef>
                <a:spcPts val="400"/>
              </a:spcBef>
              <a:buClr>
                <a:srgbClr val="2DA2BF"/>
              </a:buClr>
              <a:buSzPct val="68000"/>
            </a:pPr>
            <a:endParaRPr lang="en-US" sz="2700" dirty="0">
              <a:solidFill>
                <a:prstClr val="black"/>
              </a:solidFill>
              <a:latin typeface="Lucida Sans Unicode"/>
            </a:endParaRPr>
          </a:p>
          <a:p>
            <a:pPr marL="109728" lvl="0">
              <a:spcBef>
                <a:spcPts val="400"/>
              </a:spcBef>
              <a:buClr>
                <a:srgbClr val="2DA2BF"/>
              </a:buClr>
              <a:buSzPct val="68000"/>
            </a:pPr>
            <a:r>
              <a:rPr lang="en-US" sz="2200" i="1" dirty="0">
                <a:solidFill>
                  <a:prstClr val="black"/>
                </a:solidFill>
                <a:latin typeface="Lucida Sans Unicode"/>
              </a:rPr>
              <a:t>“I like that the family starts off with highly experienced feeding therapist and gets off on the right track by the time they come to me.  I can also consult the feeding therapist once I pick up.”</a:t>
            </a:r>
          </a:p>
        </p:txBody>
      </p:sp>
      <p:pic>
        <p:nvPicPr>
          <p:cNvPr id="7" name="T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39952" y="4581128"/>
            <a:ext cx="609600" cy="609600"/>
          </a:xfrm>
          <a:prstGeom prst="rect">
            <a:avLst/>
          </a:prstGeom>
        </p:spPr>
      </p:pic>
      <p:grpSp>
        <p:nvGrpSpPr>
          <p:cNvPr id="8" name="Group 7"/>
          <p:cNvGrpSpPr/>
          <p:nvPr/>
        </p:nvGrpSpPr>
        <p:grpSpPr>
          <a:xfrm>
            <a:off x="7120659" y="300170"/>
            <a:ext cx="945507" cy="872009"/>
            <a:chOff x="2258341" y="1647255"/>
            <a:chExt cx="4595324" cy="4525962"/>
          </a:xfrm>
        </p:grpSpPr>
        <p:pic>
          <p:nvPicPr>
            <p:cNvPr id="9" name="Content Placeholder 3" descr="C:\Users\nina.giuliani.BCCFA\AppData\Local\Microsoft\Windows\Temporary Internet Files\Content.Outlook\4IMYUBHH\ARROWS (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nina.giuliani.BCCFA\AppData\Local\Microsoft\Windows\Temporary Internet Files\Content.IE5\S3TN7GXU\600px-Black_check.svg[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6262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9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Therapist Feedback </a:t>
            </a:r>
            <a:br>
              <a:rPr lang="en-US" sz="4000" dirty="0"/>
            </a:br>
            <a:br>
              <a:rPr lang="en-US" sz="4000" dirty="0"/>
            </a:br>
            <a:endParaRPr lang="en-US" sz="4000" dirty="0"/>
          </a:p>
        </p:txBody>
      </p:sp>
      <p:pic>
        <p:nvPicPr>
          <p:cNvPr id="6" name="Picture 5"/>
          <p:cNvPicPr>
            <a:picLocks noChangeAspect="1"/>
          </p:cNvPicPr>
          <p:nvPr/>
        </p:nvPicPr>
        <p:blipFill>
          <a:blip r:embed="rId4"/>
          <a:stretch>
            <a:fillRect/>
          </a:stretch>
        </p:blipFill>
        <p:spPr>
          <a:xfrm>
            <a:off x="7527127" y="5450542"/>
            <a:ext cx="1524000" cy="1143000"/>
          </a:xfrm>
          <a:prstGeom prst="rect">
            <a:avLst/>
          </a:prstGeom>
        </p:spPr>
      </p:pic>
      <p:sp>
        <p:nvSpPr>
          <p:cNvPr id="3" name="TextBox 2"/>
          <p:cNvSpPr txBox="1"/>
          <p:nvPr/>
        </p:nvSpPr>
        <p:spPr>
          <a:xfrm>
            <a:off x="937548" y="1724628"/>
            <a:ext cx="6290841" cy="2887970"/>
          </a:xfrm>
          <a:prstGeom prst="rect">
            <a:avLst/>
          </a:prstGeom>
          <a:noFill/>
        </p:spPr>
        <p:txBody>
          <a:bodyPr wrap="square" rtlCol="0">
            <a:spAutoFit/>
          </a:bodyPr>
          <a:lstStyle/>
          <a:p>
            <a:pPr marL="109728" lvl="0">
              <a:spcBef>
                <a:spcPts val="400"/>
              </a:spcBef>
              <a:buClr>
                <a:srgbClr val="2DA2BF"/>
              </a:buClr>
              <a:buSzPct val="68000"/>
            </a:pPr>
            <a:r>
              <a:rPr lang="en-US" sz="2500" dirty="0">
                <a:solidFill>
                  <a:prstClr val="black"/>
                </a:solidFill>
                <a:latin typeface="Lucida Sans Unicode"/>
              </a:rPr>
              <a:t>Community of Practice:</a:t>
            </a:r>
          </a:p>
          <a:p>
            <a:pPr marL="109728" lvl="0">
              <a:spcBef>
                <a:spcPts val="400"/>
              </a:spcBef>
              <a:buClr>
                <a:srgbClr val="2DA2BF"/>
              </a:buClr>
              <a:buSzPct val="68000"/>
            </a:pPr>
            <a:endParaRPr lang="en-US" dirty="0">
              <a:solidFill>
                <a:prstClr val="black"/>
              </a:solidFill>
              <a:latin typeface="Lucida Sans Unicode"/>
            </a:endParaRPr>
          </a:p>
          <a:p>
            <a:pPr marL="109728" lvl="0">
              <a:spcBef>
                <a:spcPts val="400"/>
              </a:spcBef>
              <a:buClr>
                <a:srgbClr val="2DA2BF"/>
              </a:buClr>
              <a:buSzPct val="68000"/>
            </a:pPr>
            <a:r>
              <a:rPr lang="en-US" sz="2200" i="1" dirty="0">
                <a:solidFill>
                  <a:prstClr val="black"/>
                </a:solidFill>
                <a:latin typeface="Lucida Sans Unicode"/>
              </a:rPr>
              <a:t>“[A positive is] having OTs &amp; SLPs together in the group, as sometimes we come from slightly different angles so it has been helpful to hear different strategies, ideas, things to consider and even share different parent handouts and resources.”</a:t>
            </a:r>
            <a:endParaRPr lang="en-CA" sz="2200" i="1" dirty="0">
              <a:solidFill>
                <a:prstClr val="black"/>
              </a:solidFill>
              <a:latin typeface="Lucida Sans Unicode"/>
            </a:endParaRPr>
          </a:p>
        </p:txBody>
      </p:sp>
      <p:pic>
        <p:nvPicPr>
          <p:cNvPr id="7" name="T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14037" y="5145742"/>
            <a:ext cx="609600" cy="609600"/>
          </a:xfrm>
          <a:prstGeom prst="rect">
            <a:avLst/>
          </a:prstGeom>
        </p:spPr>
      </p:pic>
      <p:grpSp>
        <p:nvGrpSpPr>
          <p:cNvPr id="8" name="Group 7"/>
          <p:cNvGrpSpPr/>
          <p:nvPr/>
        </p:nvGrpSpPr>
        <p:grpSpPr>
          <a:xfrm>
            <a:off x="7054373" y="300170"/>
            <a:ext cx="945507" cy="872009"/>
            <a:chOff x="2258341" y="1647255"/>
            <a:chExt cx="4595324" cy="4525962"/>
          </a:xfrm>
        </p:grpSpPr>
        <p:pic>
          <p:nvPicPr>
            <p:cNvPr id="9" name="Content Placeholder 3" descr="C:\Users\nina.giuliani.BCCFA\AppData\Local\Microsoft\Windows\Temporary Internet Files\Content.Outlook\4IMYUBHH\ARROWS (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nina.giuliani.BCCFA\AppData\Local\Microsoft\Windows\Temporary Internet Files\Content.IE5\S3TN7GXU\600px-Black_check.svg[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0772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solidFill>
                  <a:srgbClr val="31B6FD"/>
                </a:solidFill>
              </a:rPr>
              <a:t>BEFORE….(pre-2016)</a:t>
            </a: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4" name="TextBox 3"/>
          <p:cNvSpPr txBox="1"/>
          <p:nvPr/>
        </p:nvSpPr>
        <p:spPr>
          <a:xfrm>
            <a:off x="706056" y="1620456"/>
            <a:ext cx="6967959" cy="2826415"/>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CA" sz="2700" dirty="0">
                <a:solidFill>
                  <a:prstClr val="black"/>
                </a:solidFill>
                <a:latin typeface="Lucida Sans Unicode"/>
              </a:rPr>
              <a:t>Challenges with this model: </a:t>
            </a:r>
          </a:p>
          <a:p>
            <a:pPr marL="621792" lvl="1" indent="-228600">
              <a:spcBef>
                <a:spcPts val="324"/>
              </a:spcBef>
              <a:buClr>
                <a:srgbClr val="2DA2BF"/>
              </a:buClr>
              <a:buFont typeface="Verdana"/>
              <a:buChar char="◦"/>
            </a:pPr>
            <a:r>
              <a:rPr lang="en-CA" sz="2300" dirty="0">
                <a:solidFill>
                  <a:prstClr val="black"/>
                </a:solidFill>
                <a:latin typeface="Lucida Sans Unicode"/>
              </a:rPr>
              <a:t>Timeline fluctuated</a:t>
            </a:r>
          </a:p>
          <a:p>
            <a:pPr marL="621792" lvl="1" indent="-228600">
              <a:spcBef>
                <a:spcPts val="324"/>
              </a:spcBef>
              <a:buClr>
                <a:srgbClr val="2DA2BF"/>
              </a:buClr>
              <a:buFont typeface="Verdana"/>
              <a:buChar char="◦"/>
            </a:pPr>
            <a:r>
              <a:rPr lang="en-CA" sz="2300" dirty="0">
                <a:solidFill>
                  <a:prstClr val="black"/>
                </a:solidFill>
                <a:latin typeface="Lucida Sans Unicode"/>
              </a:rPr>
              <a:t>Waitlist bumped</a:t>
            </a:r>
          </a:p>
          <a:p>
            <a:pPr marL="621792" lvl="1" indent="-228600">
              <a:spcBef>
                <a:spcPts val="324"/>
              </a:spcBef>
              <a:buClr>
                <a:srgbClr val="2DA2BF"/>
              </a:buClr>
              <a:buFont typeface="Verdana"/>
              <a:buChar char="◦"/>
            </a:pPr>
            <a:r>
              <a:rPr lang="en-CA" sz="2300" dirty="0">
                <a:solidFill>
                  <a:prstClr val="black"/>
                </a:solidFill>
                <a:latin typeface="Lucida Sans Unicode"/>
              </a:rPr>
              <a:t>Therapist availability </a:t>
            </a:r>
          </a:p>
          <a:p>
            <a:pPr marL="621792" lvl="1" indent="-228600">
              <a:spcBef>
                <a:spcPts val="324"/>
              </a:spcBef>
              <a:buClr>
                <a:srgbClr val="2DA2BF"/>
              </a:buClr>
              <a:buFont typeface="Verdana"/>
              <a:buChar char="◦"/>
            </a:pPr>
            <a:r>
              <a:rPr lang="en-CA" sz="2300" dirty="0">
                <a:solidFill>
                  <a:prstClr val="black"/>
                </a:solidFill>
                <a:latin typeface="Lucida Sans Unicode"/>
              </a:rPr>
              <a:t>Imbalance between OT/ SLP Departments</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Caseload pick up</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Development of skills</a:t>
            </a:r>
          </a:p>
        </p:txBody>
      </p:sp>
    </p:spTree>
    <p:extLst>
      <p:ext uri="{BB962C8B-B14F-4D97-AF65-F5344CB8AC3E}">
        <p14:creationId xmlns:p14="http://schemas.microsoft.com/office/powerpoint/2010/main" val="737036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Summary of Success </a:t>
            </a:r>
            <a:br>
              <a:rPr lang="en-US" sz="4000" dirty="0"/>
            </a:br>
            <a:br>
              <a:rPr lang="en-US" sz="4000" dirty="0"/>
            </a:br>
            <a:endParaRPr lang="en-US" sz="4000" dirty="0"/>
          </a:p>
        </p:txBody>
      </p:sp>
      <p:pic>
        <p:nvPicPr>
          <p:cNvPr id="6" name="Picture 5"/>
          <p:cNvPicPr>
            <a:picLocks noChangeAspect="1"/>
          </p:cNvPicPr>
          <p:nvPr/>
        </p:nvPicPr>
        <p:blipFill>
          <a:blip r:embed="rId4"/>
          <a:stretch>
            <a:fillRect/>
          </a:stretch>
        </p:blipFill>
        <p:spPr>
          <a:xfrm>
            <a:off x="7527127" y="5450542"/>
            <a:ext cx="1524000" cy="1143000"/>
          </a:xfrm>
          <a:prstGeom prst="rect">
            <a:avLst/>
          </a:prstGeom>
        </p:spPr>
      </p:pic>
      <p:sp>
        <p:nvSpPr>
          <p:cNvPr id="3" name="TextBox 2"/>
          <p:cNvSpPr txBox="1"/>
          <p:nvPr/>
        </p:nvSpPr>
        <p:spPr>
          <a:xfrm>
            <a:off x="937548" y="1724628"/>
            <a:ext cx="6290841" cy="2169825"/>
          </a:xfrm>
          <a:prstGeom prst="rect">
            <a:avLst/>
          </a:prstGeom>
          <a:noFill/>
        </p:spPr>
        <p:txBody>
          <a:bodyPr wrap="square" rtlCol="0">
            <a:spAutoFit/>
          </a:bodyPr>
          <a:lstStyle/>
          <a:p>
            <a:pPr marL="109728" lvl="0">
              <a:spcBef>
                <a:spcPts val="400"/>
              </a:spcBef>
              <a:buClr>
                <a:srgbClr val="2DA2BF"/>
              </a:buClr>
              <a:buSzPct val="68000"/>
            </a:pPr>
            <a:r>
              <a:rPr lang="en-US" sz="2700" i="1" dirty="0">
                <a:solidFill>
                  <a:prstClr val="black"/>
                </a:solidFill>
                <a:latin typeface="Lucida Sans Unicode"/>
              </a:rPr>
              <a:t>“Upon regular pick up families seem to feel more confident in managing feeding concerns and less stressed about their child’s eating challenges.”</a:t>
            </a:r>
            <a:endParaRPr lang="en-CA" sz="2700" i="1" dirty="0">
              <a:solidFill>
                <a:prstClr val="black"/>
              </a:solidFill>
              <a:latin typeface="Lucida Sans Unicode"/>
            </a:endParaRPr>
          </a:p>
        </p:txBody>
      </p:sp>
      <p:grpSp>
        <p:nvGrpSpPr>
          <p:cNvPr id="7" name="Group 6"/>
          <p:cNvGrpSpPr/>
          <p:nvPr/>
        </p:nvGrpSpPr>
        <p:grpSpPr>
          <a:xfrm>
            <a:off x="6996345" y="326868"/>
            <a:ext cx="945507" cy="872009"/>
            <a:chOff x="2258341" y="1647255"/>
            <a:chExt cx="4595324" cy="4525962"/>
          </a:xfrm>
        </p:grpSpPr>
        <p:pic>
          <p:nvPicPr>
            <p:cNvPr id="8" name="Content Placeholder 3" descr="C:\Users\nina.giuliani.BCCFA\AppData\Local\Microsoft\Windows\Temporary Internet Files\Content.Outlook\4IMYUBHH\ARROWS (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nina.giuliani.BCCFA\AppData\Local\Microsoft\Windows\Temporary Internet Files\Content.IE5\S3TN7GXU\600px-Black_check.svg[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T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0142" y="4365104"/>
            <a:ext cx="609600" cy="609600"/>
          </a:xfrm>
          <a:prstGeom prst="rect">
            <a:avLst/>
          </a:prstGeom>
        </p:spPr>
      </p:pic>
    </p:spTree>
    <p:extLst>
      <p:ext uri="{BB962C8B-B14F-4D97-AF65-F5344CB8AC3E}">
        <p14:creationId xmlns:p14="http://schemas.microsoft.com/office/powerpoint/2010/main" val="4109796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9"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Next Steps</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844950" y="1331089"/>
            <a:ext cx="6290841" cy="3836948"/>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300" dirty="0">
                <a:solidFill>
                  <a:prstClr val="black"/>
                </a:solidFill>
                <a:latin typeface="Lucida Sans Unicode"/>
              </a:rPr>
              <a:t>OT/SLP Departmental (Re-)Education (April 2019)</a:t>
            </a:r>
          </a:p>
          <a:p>
            <a:pPr marL="365760" lvl="0" indent="-256032">
              <a:spcBef>
                <a:spcPts val="400"/>
              </a:spcBef>
              <a:buClr>
                <a:srgbClr val="2DA2BF"/>
              </a:buClr>
              <a:buSzPct val="68000"/>
              <a:buFont typeface="Wingdings 3"/>
              <a:buChar char=""/>
            </a:pPr>
            <a:r>
              <a:rPr lang="en-US" sz="2300" dirty="0">
                <a:solidFill>
                  <a:prstClr val="black"/>
                </a:solidFill>
                <a:latin typeface="Lucida Sans Unicode"/>
              </a:rPr>
              <a:t>Continue to increase skill and confidence across OT/SLP departments through COP and individual mentoring </a:t>
            </a:r>
          </a:p>
          <a:p>
            <a:pPr marL="365760" lvl="0" indent="-256032">
              <a:spcBef>
                <a:spcPts val="400"/>
              </a:spcBef>
              <a:buClr>
                <a:srgbClr val="2DA2BF"/>
              </a:buClr>
              <a:buSzPct val="68000"/>
              <a:buFont typeface="Wingdings 3"/>
              <a:buChar char=""/>
            </a:pPr>
            <a:r>
              <a:rPr lang="en-US" sz="2300" dirty="0">
                <a:solidFill>
                  <a:prstClr val="black"/>
                </a:solidFill>
                <a:latin typeface="Lucida Sans Unicode"/>
              </a:rPr>
              <a:t>Increased collaboration with mental health resources </a:t>
            </a:r>
          </a:p>
          <a:p>
            <a:pPr marL="365760" lvl="0" indent="-256032">
              <a:spcBef>
                <a:spcPts val="400"/>
              </a:spcBef>
              <a:buClr>
                <a:srgbClr val="2DA2BF"/>
              </a:buClr>
              <a:buSzPct val="68000"/>
              <a:buFont typeface="Wingdings 3"/>
              <a:buChar char=""/>
            </a:pPr>
            <a:r>
              <a:rPr lang="en-US" sz="2300" dirty="0">
                <a:solidFill>
                  <a:prstClr val="black"/>
                </a:solidFill>
                <a:latin typeface="Lucida Sans Unicode"/>
              </a:rPr>
              <a:t>Formal funding to support RRFT and Sensory Eating Group long term</a:t>
            </a:r>
          </a:p>
          <a:p>
            <a:pPr marL="365760" lvl="0" indent="-256032">
              <a:spcBef>
                <a:spcPts val="400"/>
              </a:spcBef>
              <a:buClr>
                <a:srgbClr val="2DA2BF"/>
              </a:buClr>
              <a:buSzPct val="68000"/>
              <a:buFont typeface="Wingdings 3"/>
              <a:buChar char=""/>
            </a:pPr>
            <a:r>
              <a:rPr lang="en-US" sz="2300" dirty="0">
                <a:solidFill>
                  <a:prstClr val="black"/>
                </a:solidFill>
                <a:latin typeface="Lucida Sans Unicode"/>
              </a:rPr>
              <a:t>Research?</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5791" y="302500"/>
            <a:ext cx="877338"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40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Ideas &amp; Sharing </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37548" y="1724628"/>
            <a:ext cx="6290841" cy="3990836"/>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US" sz="2300" dirty="0">
                <a:solidFill>
                  <a:prstClr val="black"/>
                </a:solidFill>
                <a:latin typeface="Lucida Sans Unicode"/>
              </a:rPr>
              <a:t>What do you think we should add or consider in our service delivery?</a:t>
            </a:r>
          </a:p>
          <a:p>
            <a:pPr marL="365760" lvl="0" indent="-256032">
              <a:spcBef>
                <a:spcPts val="400"/>
              </a:spcBef>
              <a:buClr>
                <a:srgbClr val="2DA2BF"/>
              </a:buClr>
              <a:buSzPct val="68000"/>
              <a:buFont typeface="Wingdings 3"/>
              <a:buChar char=""/>
            </a:pPr>
            <a:endParaRPr lang="en-US" sz="2300"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sz="2300" dirty="0">
                <a:solidFill>
                  <a:prstClr val="black"/>
                </a:solidFill>
                <a:latin typeface="Lucida Sans Unicode"/>
              </a:rPr>
              <a:t>What other resources should we tap into?</a:t>
            </a:r>
          </a:p>
          <a:p>
            <a:pPr marL="365760" lvl="0" indent="-256032">
              <a:spcBef>
                <a:spcPts val="400"/>
              </a:spcBef>
              <a:buClr>
                <a:srgbClr val="2DA2BF"/>
              </a:buClr>
              <a:buSzPct val="68000"/>
              <a:buFont typeface="Wingdings 3"/>
              <a:buChar char=""/>
            </a:pPr>
            <a:endParaRPr lang="en-US" sz="2300" dirty="0">
              <a:solidFill>
                <a:prstClr val="black"/>
              </a:solidFill>
              <a:latin typeface="Lucida Sans Unicode"/>
            </a:endParaRPr>
          </a:p>
          <a:p>
            <a:pPr marL="365760" lvl="0" indent="-256032">
              <a:spcBef>
                <a:spcPts val="400"/>
              </a:spcBef>
              <a:buClr>
                <a:srgbClr val="2DA2BF"/>
              </a:buClr>
              <a:buSzPct val="68000"/>
              <a:buFont typeface="Wingdings 3"/>
              <a:buChar char=""/>
            </a:pPr>
            <a:r>
              <a:rPr lang="en-US" sz="2300" dirty="0">
                <a:solidFill>
                  <a:prstClr val="black"/>
                </a:solidFill>
                <a:latin typeface="Lucida Sans Unicode"/>
              </a:rPr>
              <a:t>What are you doing in your regions?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Challenges?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Successes?</a:t>
            </a:r>
          </a:p>
          <a:p>
            <a:pPr marL="822960" lvl="1" indent="-256032">
              <a:spcBef>
                <a:spcPts val="400"/>
              </a:spcBef>
              <a:buClr>
                <a:srgbClr val="2DA2BF"/>
              </a:buClr>
              <a:buSzPct val="68000"/>
              <a:buFont typeface="Wingdings 3"/>
              <a:buChar char=""/>
            </a:pPr>
            <a:r>
              <a:rPr lang="en-US" sz="2300" dirty="0">
                <a:solidFill>
                  <a:prstClr val="black"/>
                </a:solidFill>
                <a:latin typeface="Lucida Sans Unicode"/>
              </a:rPr>
              <a:t>Dreams?</a:t>
            </a:r>
          </a:p>
        </p:txBody>
      </p:sp>
      <p:pic>
        <p:nvPicPr>
          <p:cNvPr id="5" name="Picture 4"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88458" y="354587"/>
            <a:ext cx="877338"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9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Questions?</a:t>
            </a:r>
            <a:br>
              <a:rPr lang="en-US" sz="4000" dirty="0"/>
            </a:br>
            <a:br>
              <a:rPr lang="en-US" sz="4000" dirty="0"/>
            </a:b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7" name="Content Placeholder 1"/>
          <p:cNvSpPr txBox="1">
            <a:spLocks/>
          </p:cNvSpPr>
          <p:nvPr/>
        </p:nvSpPr>
        <p:spPr>
          <a:xfrm>
            <a:off x="457200" y="14813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Nicole Nybo: Nicole.Nybo@bc-cfa.org</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Nina Giuliani: Nina.Giuliani@bc-cfa.org</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			</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rPr>
              <a:t>			Thank you! </a:t>
            </a:r>
            <a:r>
              <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sym typeface="Wingdings" panose="05000000000000000000" pitchFamily="2" charset="2"/>
              </a:rPr>
              <a:t></a:t>
            </a:r>
            <a:endParaRPr kumimoji="0" lang="en-CA"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grpSp>
        <p:nvGrpSpPr>
          <p:cNvPr id="8" name="Group 7"/>
          <p:cNvGrpSpPr/>
          <p:nvPr/>
        </p:nvGrpSpPr>
        <p:grpSpPr>
          <a:xfrm>
            <a:off x="6451145" y="3226333"/>
            <a:ext cx="1837982" cy="1872208"/>
            <a:chOff x="2258341" y="1647255"/>
            <a:chExt cx="4595324" cy="4525962"/>
          </a:xfrm>
        </p:grpSpPr>
        <p:pic>
          <p:nvPicPr>
            <p:cNvPr id="9" name="Content Placeholder 3" descr="C:\Users\nina.giuliani.BCCFA\AppData\Local\Microsoft\Windows\Temporary Internet Files\Content.Outlook\4IMYUBHH\ARROWS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8341" y="1647255"/>
              <a:ext cx="4595324" cy="4525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nina.giuliani.BCCFA\AppData\Local\Microsoft\Windows\Temporary Internet Files\Content.IE5\S3TN7GXU\600px-Black_check.sv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2780928"/>
              <a:ext cx="1921396" cy="19213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884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Pilot Project (July – Dec 2016)</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943337" y="1325301"/>
            <a:ext cx="6481823" cy="4047262"/>
          </a:xfrm>
          <a:prstGeom prst="rect">
            <a:avLst/>
          </a:prstGeom>
          <a:noFill/>
        </p:spPr>
        <p:txBody>
          <a:bodyPr wrap="square" rtlCol="0">
            <a:spAutoFit/>
          </a:bodyPr>
          <a:lstStyle/>
          <a:p>
            <a:pPr marL="109728" lvl="0">
              <a:spcBef>
                <a:spcPts val="400"/>
              </a:spcBef>
              <a:buClr>
                <a:srgbClr val="2DA2BF"/>
              </a:buClr>
              <a:buSzPct val="68000"/>
            </a:pPr>
            <a:r>
              <a:rPr lang="en-CA" sz="2700" b="1" dirty="0">
                <a:solidFill>
                  <a:prstClr val="black"/>
                </a:solidFill>
                <a:latin typeface="Lucida Sans Unicode"/>
              </a:rPr>
              <a:t>Interdisciplinary Feeding Team:</a:t>
            </a:r>
          </a:p>
          <a:p>
            <a:pPr marL="365760" lvl="0" indent="-256032">
              <a:spcBef>
                <a:spcPts val="400"/>
              </a:spcBef>
              <a:buClr>
                <a:srgbClr val="2DA2BF"/>
              </a:buClr>
              <a:buSzPct val="68000"/>
              <a:buFont typeface="Wingdings 3"/>
              <a:buChar char=""/>
            </a:pPr>
            <a:r>
              <a:rPr lang="en-CA" sz="2700" dirty="0">
                <a:solidFill>
                  <a:prstClr val="black"/>
                </a:solidFill>
                <a:latin typeface="Lucida Sans Unicode"/>
              </a:rPr>
              <a:t>Children assigned based on clinical presentation:</a:t>
            </a:r>
          </a:p>
          <a:p>
            <a:pPr marL="621792" lvl="1" indent="-228600">
              <a:spcBef>
                <a:spcPts val="324"/>
              </a:spcBef>
              <a:buClr>
                <a:srgbClr val="2DA2BF"/>
              </a:buClr>
              <a:buFont typeface="Verdana"/>
              <a:buChar char="◦"/>
            </a:pPr>
            <a:r>
              <a:rPr lang="en-CA" sz="2300" dirty="0">
                <a:solidFill>
                  <a:prstClr val="black"/>
                </a:solidFill>
                <a:latin typeface="Lucida Sans Unicode"/>
              </a:rPr>
              <a:t>OT (0.4)</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Movement disorders</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Positioning needs</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Self feeding concerns</a:t>
            </a:r>
          </a:p>
          <a:p>
            <a:pPr marL="621792" lvl="1" indent="-228600">
              <a:spcBef>
                <a:spcPts val="324"/>
              </a:spcBef>
              <a:buClr>
                <a:srgbClr val="2DA2BF"/>
              </a:buClr>
              <a:buFont typeface="Verdana"/>
              <a:buChar char="◦"/>
            </a:pPr>
            <a:r>
              <a:rPr lang="en-CA" sz="2300" dirty="0">
                <a:solidFill>
                  <a:prstClr val="black"/>
                </a:solidFill>
                <a:latin typeface="Lucida Sans Unicode"/>
              </a:rPr>
              <a:t>SLP (0.4)</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Palate concerns</a:t>
            </a:r>
          </a:p>
          <a:p>
            <a:pPr marL="859536" lvl="2" indent="-228600">
              <a:spcBef>
                <a:spcPts val="350"/>
              </a:spcBef>
              <a:buClr>
                <a:srgbClr val="DA1F28"/>
              </a:buClr>
              <a:buSzPct val="100000"/>
              <a:buFont typeface="Wingdings 2"/>
              <a:buChar char=""/>
            </a:pPr>
            <a:r>
              <a:rPr lang="en-CA" sz="2100" dirty="0">
                <a:solidFill>
                  <a:prstClr val="black"/>
                </a:solidFill>
                <a:latin typeface="Lucida Sans Unicode"/>
              </a:rPr>
              <a:t>Potential speech difficulties</a:t>
            </a:r>
          </a:p>
        </p:txBody>
      </p:sp>
    </p:spTree>
    <p:extLst>
      <p:ext uri="{BB962C8B-B14F-4D97-AF65-F5344CB8AC3E}">
        <p14:creationId xmlns:p14="http://schemas.microsoft.com/office/powerpoint/2010/main" val="107566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solidFill>
                  <a:srgbClr val="31B6FD"/>
                </a:solidFill>
              </a:rPr>
              <a:t>Pilot Project (July – Dec 2016)</a:t>
            </a:r>
            <a:endParaRPr lang="en-US" sz="4000" dirty="0"/>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1157468" y="1579944"/>
            <a:ext cx="6470248" cy="2862322"/>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CA" sz="2700" dirty="0">
                <a:solidFill>
                  <a:prstClr val="black"/>
                </a:solidFill>
                <a:latin typeface="Lucida Sans Unicode"/>
              </a:rPr>
              <a:t>Roles:</a:t>
            </a:r>
          </a:p>
          <a:p>
            <a:pPr marL="621792" lvl="1" indent="-228600">
              <a:spcBef>
                <a:spcPts val="324"/>
              </a:spcBef>
              <a:buClr>
                <a:srgbClr val="2DA2BF"/>
              </a:buClr>
              <a:buFont typeface="Verdana"/>
              <a:buChar char="◦"/>
            </a:pPr>
            <a:r>
              <a:rPr lang="en-CA" sz="2300" dirty="0">
                <a:solidFill>
                  <a:prstClr val="black"/>
                </a:solidFill>
                <a:latin typeface="Lucida Sans Unicode"/>
              </a:rPr>
              <a:t>Assessment</a:t>
            </a:r>
          </a:p>
          <a:p>
            <a:pPr marL="621792" lvl="1" indent="-228600">
              <a:spcBef>
                <a:spcPts val="324"/>
              </a:spcBef>
              <a:buClr>
                <a:srgbClr val="2DA2BF"/>
              </a:buClr>
              <a:buFont typeface="Verdana"/>
              <a:buChar char="◦"/>
            </a:pPr>
            <a:r>
              <a:rPr lang="en-CA" sz="2300" dirty="0">
                <a:solidFill>
                  <a:prstClr val="black"/>
                </a:solidFill>
                <a:latin typeface="Lucida Sans Unicode"/>
              </a:rPr>
              <a:t>Intervention</a:t>
            </a:r>
          </a:p>
          <a:p>
            <a:pPr marL="621792" lvl="1" indent="-228600">
              <a:spcBef>
                <a:spcPts val="324"/>
              </a:spcBef>
              <a:buClr>
                <a:srgbClr val="2DA2BF"/>
              </a:buClr>
              <a:buFont typeface="Verdana"/>
              <a:buChar char="◦"/>
            </a:pPr>
            <a:r>
              <a:rPr lang="en-CA" sz="2300" dirty="0">
                <a:solidFill>
                  <a:prstClr val="black"/>
                </a:solidFill>
                <a:latin typeface="Lucida Sans Unicode"/>
              </a:rPr>
              <a:t>Parent Coaching</a:t>
            </a:r>
          </a:p>
          <a:p>
            <a:pPr marL="621792" lvl="1" indent="-228600">
              <a:spcBef>
                <a:spcPts val="324"/>
              </a:spcBef>
              <a:buClr>
                <a:srgbClr val="2DA2BF"/>
              </a:buClr>
              <a:buFont typeface="Verdana"/>
              <a:buChar char="◦"/>
            </a:pPr>
            <a:r>
              <a:rPr lang="en-CA" sz="2300" dirty="0">
                <a:solidFill>
                  <a:prstClr val="black"/>
                </a:solidFill>
                <a:latin typeface="Lucida Sans Unicode"/>
              </a:rPr>
              <a:t>Internal/external referrals</a:t>
            </a:r>
          </a:p>
          <a:p>
            <a:pPr marL="621792" lvl="1" indent="-228600">
              <a:spcBef>
                <a:spcPts val="324"/>
              </a:spcBef>
              <a:buClr>
                <a:srgbClr val="2DA2BF"/>
              </a:buClr>
              <a:buFont typeface="Verdana"/>
              <a:buChar char="◦"/>
            </a:pPr>
            <a:r>
              <a:rPr lang="en-CA" sz="2300" dirty="0">
                <a:solidFill>
                  <a:prstClr val="black"/>
                </a:solidFill>
                <a:latin typeface="Lucida Sans Unicode"/>
              </a:rPr>
              <a:t>Family liaison between team members</a:t>
            </a:r>
          </a:p>
          <a:p>
            <a:pPr marL="621792" lvl="1" indent="-228600">
              <a:spcBef>
                <a:spcPts val="324"/>
              </a:spcBef>
              <a:buClr>
                <a:srgbClr val="2DA2BF"/>
              </a:buClr>
              <a:buFont typeface="Verdana"/>
              <a:buChar char="◦"/>
            </a:pPr>
            <a:r>
              <a:rPr lang="en-CA" sz="2300" dirty="0">
                <a:solidFill>
                  <a:prstClr val="black"/>
                </a:solidFill>
                <a:latin typeface="Lucida Sans Unicode"/>
              </a:rPr>
              <a:t>Mentorship for OT/SLP Departments</a:t>
            </a:r>
          </a:p>
        </p:txBody>
      </p:sp>
    </p:spTree>
    <p:extLst>
      <p:ext uri="{BB962C8B-B14F-4D97-AF65-F5344CB8AC3E}">
        <p14:creationId xmlns:p14="http://schemas.microsoft.com/office/powerpoint/2010/main" val="396849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48" y="152557"/>
            <a:ext cx="7556313" cy="1116106"/>
          </a:xfrm>
        </p:spPr>
        <p:txBody>
          <a:bodyPr/>
          <a:lstStyle/>
          <a:p>
            <a:r>
              <a:rPr lang="en-US" sz="4000" dirty="0"/>
              <a:t>Pilot Project Assessment </a:t>
            </a:r>
          </a:p>
        </p:txBody>
      </p:sp>
      <p:pic>
        <p:nvPicPr>
          <p:cNvPr id="6" name="Picture 5"/>
          <p:cNvPicPr>
            <a:picLocks noChangeAspect="1"/>
          </p:cNvPicPr>
          <p:nvPr/>
        </p:nvPicPr>
        <p:blipFill>
          <a:blip r:embed="rId2"/>
          <a:stretch>
            <a:fillRect/>
          </a:stretch>
        </p:blipFill>
        <p:spPr>
          <a:xfrm>
            <a:off x="7527127" y="5450542"/>
            <a:ext cx="1524000" cy="1143000"/>
          </a:xfrm>
          <a:prstGeom prst="rect">
            <a:avLst/>
          </a:prstGeom>
        </p:spPr>
      </p:pic>
      <p:sp>
        <p:nvSpPr>
          <p:cNvPr id="3" name="TextBox 2"/>
          <p:cNvSpPr txBox="1"/>
          <p:nvPr/>
        </p:nvSpPr>
        <p:spPr>
          <a:xfrm>
            <a:off x="1001209" y="1909731"/>
            <a:ext cx="6412375" cy="2039020"/>
          </a:xfrm>
          <a:prstGeom prst="rect">
            <a:avLst/>
          </a:prstGeom>
          <a:noFill/>
        </p:spPr>
        <p:txBody>
          <a:bodyPr wrap="square" rtlCol="0">
            <a:spAutoFit/>
          </a:bodyPr>
          <a:lstStyle/>
          <a:p>
            <a:pPr marL="365760" lvl="0" indent="-256032">
              <a:spcBef>
                <a:spcPts val="400"/>
              </a:spcBef>
              <a:buClr>
                <a:srgbClr val="2DA2BF"/>
              </a:buClr>
              <a:buSzPct val="68000"/>
              <a:buFont typeface="Wingdings 3"/>
              <a:buChar char=""/>
            </a:pPr>
            <a:r>
              <a:rPr lang="en-CA" sz="2700" dirty="0">
                <a:solidFill>
                  <a:prstClr val="black"/>
                </a:solidFill>
                <a:latin typeface="Lucida Sans Unicode"/>
              </a:rPr>
              <a:t>Parent Survey (Oct 2016)</a:t>
            </a:r>
          </a:p>
          <a:p>
            <a:pPr marL="621792" lvl="1" indent="-228600">
              <a:spcBef>
                <a:spcPts val="324"/>
              </a:spcBef>
              <a:buClr>
                <a:srgbClr val="2DA2BF"/>
              </a:buClr>
              <a:buFont typeface="Verdana"/>
              <a:buChar char="◦"/>
            </a:pPr>
            <a:r>
              <a:rPr lang="en-CA" sz="2300" dirty="0">
                <a:solidFill>
                  <a:prstClr val="black"/>
                </a:solidFill>
                <a:latin typeface="Lucida Sans Unicode"/>
              </a:rPr>
              <a:t>Sent to 22 families serviced within the first 4 months</a:t>
            </a:r>
          </a:p>
          <a:p>
            <a:pPr marL="621792" lvl="1" indent="-228600">
              <a:spcBef>
                <a:spcPts val="324"/>
              </a:spcBef>
              <a:buClr>
                <a:srgbClr val="2DA2BF"/>
              </a:buClr>
              <a:buFont typeface="Verdana"/>
              <a:buChar char="◦"/>
            </a:pPr>
            <a:r>
              <a:rPr lang="en-CA" sz="2300" dirty="0">
                <a:solidFill>
                  <a:prstClr val="black"/>
                </a:solidFill>
                <a:latin typeface="Lucida Sans Unicode"/>
              </a:rPr>
              <a:t>Received 7 responses (32%)</a:t>
            </a:r>
          </a:p>
          <a:p>
            <a:pPr marL="621792" lvl="1" indent="-228600">
              <a:spcBef>
                <a:spcPts val="324"/>
              </a:spcBef>
              <a:buClr>
                <a:srgbClr val="2DA2BF"/>
              </a:buClr>
              <a:buFont typeface="Verdana"/>
              <a:buChar char="◦"/>
            </a:pPr>
            <a:endParaRPr lang="en-CA" sz="2300" dirty="0">
              <a:solidFill>
                <a:prstClr val="black"/>
              </a:solidFill>
              <a:latin typeface="Lucida Sans Unicode"/>
            </a:endParaRPr>
          </a:p>
        </p:txBody>
      </p:sp>
    </p:spTree>
    <p:extLst>
      <p:ext uri="{BB962C8B-B14F-4D97-AF65-F5344CB8AC3E}">
        <p14:creationId xmlns:p14="http://schemas.microsoft.com/office/powerpoint/2010/main" val="423225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Pilot Project Assessment </a:t>
            </a:r>
            <a:endParaRPr lang="en-CA" sz="4000" dirty="0"/>
          </a:p>
        </p:txBody>
      </p:sp>
      <p:sp>
        <p:nvSpPr>
          <p:cNvPr id="6" name="Content Placeholder 5"/>
          <p:cNvSpPr>
            <a:spLocks noGrp="1"/>
          </p:cNvSpPr>
          <p:nvPr>
            <p:ph sz="half" idx="1"/>
          </p:nvPr>
        </p:nvSpPr>
        <p:spPr/>
        <p:txBody>
          <a:bodyPr>
            <a:normAutofit/>
          </a:bodyPr>
          <a:lstStyle/>
          <a:p>
            <a:pPr marL="393192" lvl="1">
              <a:spcBef>
                <a:spcPts val="324"/>
              </a:spcBef>
              <a:buClr>
                <a:srgbClr val="2DA2BF"/>
              </a:buClr>
            </a:pPr>
            <a:r>
              <a:rPr lang="en-CA" sz="2300" dirty="0">
                <a:solidFill>
                  <a:prstClr val="black"/>
                </a:solidFill>
                <a:latin typeface="Lucida Sans Unicode"/>
              </a:rPr>
              <a:t>“My child’s feeding skills have improved as a result of this service”</a:t>
            </a:r>
          </a:p>
          <a:p>
            <a:pPr marL="859536" lvl="2">
              <a:spcBef>
                <a:spcPts val="350"/>
              </a:spcBef>
              <a:buClr>
                <a:srgbClr val="DA1F28"/>
              </a:buClr>
              <a:buSzPct val="100000"/>
              <a:buFont typeface="Wingdings 2"/>
              <a:buChar char=""/>
            </a:pPr>
            <a:r>
              <a:rPr lang="en-CA" sz="2100" dirty="0">
                <a:solidFill>
                  <a:prstClr val="black"/>
                </a:solidFill>
                <a:latin typeface="Lucida Sans Unicode"/>
              </a:rPr>
              <a:t>1=Strongly Agree</a:t>
            </a:r>
          </a:p>
          <a:p>
            <a:pPr marL="859536" lvl="2">
              <a:spcBef>
                <a:spcPts val="350"/>
              </a:spcBef>
              <a:buClr>
                <a:srgbClr val="DA1F28"/>
              </a:buClr>
              <a:buSzPct val="100000"/>
              <a:buFont typeface="Wingdings 2"/>
              <a:buChar char=""/>
            </a:pPr>
            <a:r>
              <a:rPr lang="en-CA" sz="2100" b="1" dirty="0">
                <a:solidFill>
                  <a:srgbClr val="FF0000"/>
                </a:solidFill>
                <a:latin typeface="Lucida Sans Unicode"/>
              </a:rPr>
              <a:t>5=Agree</a:t>
            </a:r>
            <a:endParaRPr lang="en-CA" sz="2100" dirty="0">
              <a:solidFill>
                <a:prstClr val="black"/>
              </a:solidFill>
              <a:latin typeface="Lucida Sans Unicode"/>
            </a:endParaRPr>
          </a:p>
          <a:p>
            <a:pPr marL="859536" lvl="2">
              <a:spcBef>
                <a:spcPts val="350"/>
              </a:spcBef>
              <a:buClr>
                <a:srgbClr val="DA1F28"/>
              </a:buClr>
              <a:buSzPct val="100000"/>
              <a:buFont typeface="Wingdings 2"/>
              <a:buChar char=""/>
            </a:pPr>
            <a:r>
              <a:rPr lang="en-CA" sz="2100" dirty="0">
                <a:solidFill>
                  <a:prstClr val="black"/>
                </a:solidFill>
                <a:latin typeface="Lucida Sans Unicode"/>
              </a:rPr>
              <a:t>1=disagree </a:t>
            </a:r>
          </a:p>
          <a:p>
            <a:pPr marL="859536" lvl="2">
              <a:spcBef>
                <a:spcPts val="350"/>
              </a:spcBef>
              <a:buClr>
                <a:srgbClr val="DA1F28"/>
              </a:buClr>
              <a:buSzPct val="100000"/>
              <a:buFont typeface="Wingdings 2"/>
              <a:buChar char=""/>
            </a:pPr>
            <a:r>
              <a:rPr lang="en-CA" sz="2100" dirty="0">
                <a:solidFill>
                  <a:prstClr val="black"/>
                </a:solidFill>
                <a:latin typeface="Lucida Sans Unicode"/>
              </a:rPr>
              <a:t>0=strongly disagree</a:t>
            </a:r>
          </a:p>
          <a:p>
            <a:endParaRPr lang="en-CA" dirty="0"/>
          </a:p>
        </p:txBody>
      </p:sp>
      <p:sp>
        <p:nvSpPr>
          <p:cNvPr id="7" name="Content Placeholder 6"/>
          <p:cNvSpPr>
            <a:spLocks noGrp="1"/>
          </p:cNvSpPr>
          <p:nvPr>
            <p:ph sz="half" idx="2"/>
          </p:nvPr>
        </p:nvSpPr>
        <p:spPr/>
        <p:txBody>
          <a:bodyPr/>
          <a:lstStyle/>
          <a:p>
            <a:pPr marL="393192" lvl="1">
              <a:spcBef>
                <a:spcPts val="324"/>
              </a:spcBef>
              <a:buClr>
                <a:srgbClr val="2DA2BF"/>
              </a:buClr>
            </a:pPr>
            <a:r>
              <a:rPr lang="en-CA" sz="2300" dirty="0">
                <a:solidFill>
                  <a:prstClr val="black"/>
                </a:solidFill>
                <a:latin typeface="Lucida Sans Unicode"/>
              </a:rPr>
              <a:t>“Feeding/mealtimes have become a more positive experience as a result of this service”</a:t>
            </a:r>
          </a:p>
          <a:p>
            <a:pPr marL="859536" lvl="2">
              <a:spcBef>
                <a:spcPts val="350"/>
              </a:spcBef>
              <a:buClr>
                <a:srgbClr val="DA1F28"/>
              </a:buClr>
              <a:buSzPct val="100000"/>
              <a:buFont typeface="Wingdings 2"/>
              <a:buChar char=""/>
            </a:pPr>
            <a:r>
              <a:rPr lang="en-CA" sz="2100" dirty="0">
                <a:solidFill>
                  <a:prstClr val="black"/>
                </a:solidFill>
                <a:latin typeface="Lucida Sans Unicode"/>
              </a:rPr>
              <a:t>1=Strongly Agree</a:t>
            </a:r>
          </a:p>
          <a:p>
            <a:pPr marL="859536" lvl="2">
              <a:spcBef>
                <a:spcPts val="350"/>
              </a:spcBef>
              <a:buClr>
                <a:srgbClr val="DA1F28"/>
              </a:buClr>
              <a:buSzPct val="100000"/>
              <a:buFont typeface="Wingdings 2"/>
              <a:buChar char=""/>
            </a:pPr>
            <a:r>
              <a:rPr lang="en-CA" sz="2100" b="1" dirty="0">
                <a:solidFill>
                  <a:srgbClr val="FF0000"/>
                </a:solidFill>
                <a:latin typeface="Lucida Sans Unicode"/>
              </a:rPr>
              <a:t>6=Agree</a:t>
            </a:r>
            <a:endParaRPr lang="en-CA" sz="2100" dirty="0">
              <a:solidFill>
                <a:srgbClr val="FF0000"/>
              </a:solidFill>
              <a:latin typeface="Lucida Sans Unicode"/>
            </a:endParaRPr>
          </a:p>
          <a:p>
            <a:pPr marL="859536" lvl="2">
              <a:spcBef>
                <a:spcPts val="350"/>
              </a:spcBef>
              <a:buClr>
                <a:srgbClr val="DA1F28"/>
              </a:buClr>
              <a:buSzPct val="100000"/>
              <a:buFont typeface="Wingdings 2"/>
              <a:buChar char=""/>
            </a:pPr>
            <a:r>
              <a:rPr lang="en-CA" sz="2100" dirty="0">
                <a:solidFill>
                  <a:prstClr val="black"/>
                </a:solidFill>
                <a:latin typeface="Lucida Sans Unicode"/>
              </a:rPr>
              <a:t>0=disagree/ strongly disagree</a:t>
            </a:r>
          </a:p>
          <a:p>
            <a:endParaRPr lang="en-CA" dirty="0"/>
          </a:p>
        </p:txBody>
      </p:sp>
    </p:spTree>
    <p:extLst>
      <p:ext uri="{BB962C8B-B14F-4D97-AF65-F5344CB8AC3E}">
        <p14:creationId xmlns:p14="http://schemas.microsoft.com/office/powerpoint/2010/main" val="204855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08" y="152557"/>
            <a:ext cx="7556313" cy="1116106"/>
          </a:xfrm>
        </p:spPr>
        <p:txBody>
          <a:bodyPr/>
          <a:lstStyle/>
          <a:p>
            <a:r>
              <a:rPr lang="en-US" sz="4000" dirty="0">
                <a:solidFill>
                  <a:srgbClr val="FF0000"/>
                </a:solidFill>
              </a:rPr>
              <a:t>R</a:t>
            </a:r>
            <a:r>
              <a:rPr lang="en-US" sz="4000" dirty="0"/>
              <a:t>apid </a:t>
            </a:r>
            <a:r>
              <a:rPr lang="en-US" sz="4000" dirty="0">
                <a:solidFill>
                  <a:srgbClr val="FF0000"/>
                </a:solidFill>
              </a:rPr>
              <a:t>R</a:t>
            </a:r>
            <a:r>
              <a:rPr lang="en-US" sz="4000" dirty="0"/>
              <a:t>esponse </a:t>
            </a:r>
            <a:r>
              <a:rPr lang="en-US" sz="4000" dirty="0">
                <a:solidFill>
                  <a:srgbClr val="FF0000"/>
                </a:solidFill>
              </a:rPr>
              <a:t>F</a:t>
            </a:r>
            <a:r>
              <a:rPr lang="en-US" sz="4000" dirty="0"/>
              <a:t>eeding </a:t>
            </a:r>
            <a:r>
              <a:rPr lang="en-US" sz="4000" dirty="0">
                <a:solidFill>
                  <a:srgbClr val="FF0000"/>
                </a:solidFill>
              </a:rPr>
              <a:t>T</a:t>
            </a:r>
            <a:r>
              <a:rPr lang="en-US" sz="4000" dirty="0"/>
              <a:t>eam   (January 2017)</a:t>
            </a:r>
            <a:br>
              <a:rPr lang="en-US" dirty="0"/>
            </a:br>
            <a:br>
              <a:rPr lang="en-US" dirty="0"/>
            </a:b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721" y="1576514"/>
            <a:ext cx="70485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7527127" y="5450542"/>
            <a:ext cx="1524000" cy="1143000"/>
          </a:xfrm>
          <a:prstGeom prst="rect">
            <a:avLst/>
          </a:prstGeom>
        </p:spPr>
      </p:pic>
    </p:spTree>
    <p:extLst>
      <p:ext uri="{BB962C8B-B14F-4D97-AF65-F5344CB8AC3E}">
        <p14:creationId xmlns:p14="http://schemas.microsoft.com/office/powerpoint/2010/main" val="3755980575"/>
      </p:ext>
    </p:extLst>
  </p:cSld>
  <p:clrMapOvr>
    <a:masterClrMapping/>
  </p:clrMapOvr>
</p:sld>
</file>

<file path=ppt/theme/theme1.xml><?xml version="1.0" encoding="utf-8"?>
<a:theme xmlns:a="http://schemas.openxmlformats.org/drawingml/2006/main" name="Advantag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1324</TotalTime>
  <Words>1462</Words>
  <Application>Microsoft Office PowerPoint</Application>
  <PresentationFormat>On-screen Show (4:3)</PresentationFormat>
  <Paragraphs>236</Paragraphs>
  <Slides>43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Lucida Sans Unicode</vt:lpstr>
      <vt:lpstr>Rockwell</vt:lpstr>
      <vt:lpstr>Verdana</vt:lpstr>
      <vt:lpstr>Wingdings</vt:lpstr>
      <vt:lpstr>Wingdings 2</vt:lpstr>
      <vt:lpstr>Wingdings 3</vt:lpstr>
      <vt:lpstr>Advantage</vt:lpstr>
      <vt:lpstr>BC Centre for Ability (BCCFA) Bridging the Gap: Feeding Services Paediatric Update Symposium 2019  Nicole Nybo (OT) &amp; Nina Giuliani (OT) </vt:lpstr>
      <vt:lpstr>Overview</vt:lpstr>
      <vt:lpstr>BEFORE….(pre-2016)</vt:lpstr>
      <vt:lpstr>BEFORE….(pre-2016)</vt:lpstr>
      <vt:lpstr>Pilot Project (July – Dec 2016)</vt:lpstr>
      <vt:lpstr>Pilot Project (July – Dec 2016)</vt:lpstr>
      <vt:lpstr>Pilot Project Assessment </vt:lpstr>
      <vt:lpstr>Pilot Project Assessment </vt:lpstr>
      <vt:lpstr>Rapid Response Feeding Team   (January 2017)  </vt:lpstr>
      <vt:lpstr>RRFT Expected Outcomes</vt:lpstr>
      <vt:lpstr>Departmental Education (2017)</vt:lpstr>
      <vt:lpstr>Reassess (2017 – Feb 2018)</vt:lpstr>
      <vt:lpstr>BCCFA Feeding Team  (Sept 2018)</vt:lpstr>
      <vt:lpstr>BCCFA Feeding Team  (Sept 2018)</vt:lpstr>
      <vt:lpstr>Feeding Community of Practice (November 2018)  </vt:lpstr>
      <vt:lpstr>Therapist’ Feedback (COP)  </vt:lpstr>
      <vt:lpstr>Therapist’ Feedback (COP)</vt:lpstr>
      <vt:lpstr>Try – Assess – Adapt –  Try Again…  </vt:lpstr>
      <vt:lpstr>Adaptations  </vt:lpstr>
      <vt:lpstr>  </vt:lpstr>
      <vt:lpstr>Adaptations  </vt:lpstr>
      <vt:lpstr>Adaptations  </vt:lpstr>
      <vt:lpstr>Adaptations</vt:lpstr>
      <vt:lpstr>Adaptations  </vt:lpstr>
      <vt:lpstr>Adaptations  </vt:lpstr>
      <vt:lpstr>Try – Assess – Keep!  </vt:lpstr>
      <vt:lpstr>Things to Keep</vt:lpstr>
      <vt:lpstr>Things to Keep  </vt:lpstr>
      <vt:lpstr>Things to Keep</vt:lpstr>
      <vt:lpstr>Therapist Feedback </vt:lpstr>
      <vt:lpstr>Parent’s Feedback</vt:lpstr>
      <vt:lpstr>Parent’s Feedback </vt:lpstr>
      <vt:lpstr>To Keep  </vt:lpstr>
      <vt:lpstr>To Keep</vt:lpstr>
      <vt:lpstr>To Keep</vt:lpstr>
      <vt:lpstr>To Keep  </vt:lpstr>
      <vt:lpstr>To Keep  </vt:lpstr>
      <vt:lpstr>Therapist Feedback  </vt:lpstr>
      <vt:lpstr>Therapist Feedback   </vt:lpstr>
      <vt:lpstr>Summary of Success   </vt:lpstr>
      <vt:lpstr>Next Steps  </vt:lpstr>
      <vt:lpstr>Ideas &amp; Sharing   </vt:lpstr>
      <vt:lpstr>Questions?  </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Chiappetta McCannel</dc:creator>
  <cp:lastModifiedBy>jason gordon</cp:lastModifiedBy>
  <cp:revision>32</cp:revision>
  <dcterms:created xsi:type="dcterms:W3CDTF">2019-04-10T21:37:40Z</dcterms:created>
  <dcterms:modified xsi:type="dcterms:W3CDTF">2019-05-05T15:38:47Z</dcterms:modified>
</cp:coreProperties>
</file>